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9" r:id="rId2"/>
    <p:sldId id="297" r:id="rId3"/>
    <p:sldId id="298" r:id="rId4"/>
    <p:sldId id="299" r:id="rId5"/>
    <p:sldId id="300" r:id="rId6"/>
    <p:sldId id="333" r:id="rId7"/>
    <p:sldId id="301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34" r:id="rId25"/>
    <p:sldId id="335" r:id="rId26"/>
    <p:sldId id="342" r:id="rId27"/>
    <p:sldId id="341" r:id="rId28"/>
    <p:sldId id="340" r:id="rId29"/>
    <p:sldId id="339" r:id="rId30"/>
    <p:sldId id="338" r:id="rId31"/>
    <p:sldId id="337" r:id="rId32"/>
    <p:sldId id="336" r:id="rId33"/>
    <p:sldId id="343" r:id="rId34"/>
    <p:sldId id="320" r:id="rId35"/>
    <p:sldId id="326" r:id="rId3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D9EB6B"/>
    <a:srgbClr val="FF6666"/>
    <a:srgbClr val="667AFF"/>
    <a:srgbClr val="E37900"/>
    <a:srgbClr val="0000FF"/>
    <a:srgbClr val="E300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40"/>
        <p:guide orient="horz" pos="4080"/>
        <p:guide orient="horz" pos="3744"/>
        <p:guide pos="24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406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82762" y="1"/>
            <a:ext cx="3076472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90552">
              <a:defRPr sz="1300">
                <a:latin typeface="Arial" charset="0"/>
              </a:defRPr>
            </a:lvl1pPr>
          </a:lstStyle>
          <a:p>
            <a:r>
              <a:rPr lang="en-GB"/>
              <a:t>Storey: Electrical and Electronic Systems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82762" y="9722882"/>
            <a:ext cx="3076472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ctr" defTabSz="990552">
              <a:defRPr sz="1300">
                <a:latin typeface="Arial" charset="0"/>
              </a:defRPr>
            </a:lvl1pPr>
          </a:lstStyle>
          <a:p>
            <a:r>
              <a:rPr lang="en-GB"/>
              <a:t>© Pearson Education Limited 2004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5158" y="0"/>
            <a:ext cx="1534142" cy="28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90552">
              <a:defRPr sz="1300">
                <a:latin typeface="Arial" charset="0"/>
              </a:defRPr>
            </a:lvl1pPr>
          </a:lstStyle>
          <a:p>
            <a:r>
              <a:rPr lang="en-GB"/>
              <a:t>21.</a:t>
            </a:r>
            <a:fld id="{9B069C95-A431-4A0A-93B1-0EFA21382AFE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8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47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90552">
              <a:defRPr sz="13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29" y="1"/>
            <a:ext cx="3076472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defTabSz="990552">
              <a:defRPr sz="13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56" y="4861442"/>
            <a:ext cx="520659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47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defTabSz="990552">
              <a:defRPr sz="1300"/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29" y="9722882"/>
            <a:ext cx="3076472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90552">
              <a:defRPr sz="1300"/>
            </a:lvl1pPr>
          </a:lstStyle>
          <a:p>
            <a:fld id="{DA0C882A-98E8-4393-904D-419DAE42392E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06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B5D2C-525C-4785-8737-CAC3548F319F}" type="slidenum">
              <a:rPr lang="es-AR" smtClean="0"/>
              <a:pPr/>
              <a:t>1</a:t>
            </a:fld>
            <a:endParaRPr lang="es-A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BD76-6F00-40BE-87C3-2642D772378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73238"/>
            <a:ext cx="41148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1148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73238"/>
            <a:ext cx="8382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395288" y="1557338"/>
            <a:ext cx="83534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395288" y="1592263"/>
            <a:ext cx="65897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395288" y="1628775"/>
            <a:ext cx="47894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grpSp>
        <p:nvGrpSpPr>
          <p:cNvPr id="1041" name="Group 17"/>
          <p:cNvGrpSpPr>
            <a:grpSpLocks/>
          </p:cNvGrpSpPr>
          <p:nvPr userDrawn="1"/>
        </p:nvGrpSpPr>
        <p:grpSpPr bwMode="auto">
          <a:xfrm>
            <a:off x="1212856" y="6265863"/>
            <a:ext cx="7664455" cy="384175"/>
            <a:chOff x="764" y="3947"/>
            <a:chExt cx="4828" cy="242"/>
          </a:xfrm>
        </p:grpSpPr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764" y="3962"/>
              <a:ext cx="384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GB" sz="2400" dirty="0" err="1" smtClean="0"/>
                <a:t>Electrónica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  <p:sp>
          <p:nvSpPr>
            <p:cNvPr id="1043" name="Text Box 19"/>
            <p:cNvSpPr txBox="1">
              <a:spLocks noChangeArrowheads="1"/>
            </p:cNvSpPr>
            <p:nvPr userDrawn="1"/>
          </p:nvSpPr>
          <p:spPr bwMode="auto">
            <a:xfrm>
              <a:off x="4776" y="3947"/>
              <a:ext cx="81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r"/>
              <a:endParaRPr lang="en-GB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30000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01_sand-ingo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031" y="690525"/>
            <a:ext cx="8342445" cy="5659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44" y="2041506"/>
            <a:ext cx="8223300" cy="1181108"/>
          </a:xfrm>
        </p:spPr>
        <p:txBody>
          <a:bodyPr>
            <a:noAutofit/>
          </a:bodyPr>
          <a:lstStyle/>
          <a:p>
            <a:pPr algn="ctr"/>
            <a:r>
              <a:rPr lang="es-AR" sz="5400" b="1" dirty="0" smtClean="0"/>
              <a:t>Electrónica </a:t>
            </a:r>
            <a:endParaRPr lang="es-A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220" y="3857628"/>
            <a:ext cx="5075307" cy="520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dirty="0" smtClean="0"/>
              <a:t>Amplificadores Operacionales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2: </a:t>
            </a:r>
            <a:r>
              <a:rPr lang="en-US" dirty="0" err="1" smtClean="0"/>
              <a:t>Análisis</a:t>
            </a:r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Un </a:t>
            </a:r>
            <a:r>
              <a:rPr lang="en-GB" b="1" dirty="0" err="1" smtClean="0">
                <a:solidFill>
                  <a:srgbClr val="0000FF"/>
                </a:solidFill>
              </a:rPr>
              <a:t>amplificador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inversor</a:t>
            </a:r>
            <a:endParaRPr lang="en-GB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 err="1" smtClean="0">
                <a:solidFill>
                  <a:srgbClr val="E30000"/>
                </a:solidFill>
              </a:rPr>
              <a:t>Análisis</a:t>
            </a:r>
            <a:endParaRPr lang="en-GB" sz="2400" b="1" dirty="0">
              <a:solidFill>
                <a:srgbClr val="E30000"/>
              </a:solidFill>
            </a:endParaRPr>
          </a:p>
          <a:p>
            <a:pPr>
              <a:buNone/>
            </a:pPr>
            <a:r>
              <a:rPr lang="en-GB" sz="2000" dirty="0"/>
              <a:t>	</a:t>
            </a:r>
            <a:r>
              <a:rPr lang="en-GB" sz="2000" dirty="0" smtClean="0"/>
              <a:t>Dado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  <a:r>
              <a:rPr lang="en-GB" sz="2000" dirty="0" err="1" smtClean="0"/>
              <a:t>ganancia</a:t>
            </a:r>
            <a:r>
              <a:rPr lang="en-GB" sz="2000" dirty="0" smtClean="0"/>
              <a:t> se </a:t>
            </a:r>
            <a:r>
              <a:rPr lang="en-GB" sz="2000" dirty="0" err="1" smtClean="0"/>
              <a:t>asume</a:t>
            </a:r>
            <a:r>
              <a:rPr lang="en-GB" sz="2000" dirty="0" smtClean="0"/>
              <a:t> </a:t>
            </a:r>
            <a:r>
              <a:rPr lang="en-GB" sz="2000" dirty="0" err="1" smtClean="0"/>
              <a:t>infinita</a:t>
            </a:r>
            <a:r>
              <a:rPr lang="en-GB" sz="2000" dirty="0" smtClean="0"/>
              <a:t>,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i="1" dirty="0" smtClean="0"/>
              <a:t>V</a:t>
            </a:r>
            <a:r>
              <a:rPr lang="en-GB" sz="2000" i="1" baseline="-25000" dirty="0" smtClean="0"/>
              <a:t>o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smtClean="0"/>
              <a:t>    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finita</a:t>
            </a:r>
            <a:r>
              <a:rPr lang="en-GB" sz="2000" dirty="0" smtClean="0"/>
              <a:t> </a:t>
            </a:r>
            <a:r>
              <a:rPr lang="en-GB" sz="2000" dirty="0" err="1" smtClean="0"/>
              <a:t>entonces</a:t>
            </a:r>
            <a:r>
              <a:rPr lang="en-GB" sz="2000" dirty="0" smtClean="0"/>
              <a:t> la </a:t>
            </a:r>
            <a:r>
              <a:rPr lang="en-GB" sz="2000" dirty="0" err="1" smtClean="0"/>
              <a:t>tensión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entrada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buNone/>
            </a:pPr>
            <a:r>
              <a:rPr lang="en-GB" sz="2000" i="1" baseline="-25000" dirty="0"/>
              <a:t>	</a:t>
            </a:r>
            <a:r>
              <a:rPr lang="en-GB" sz="2000" dirty="0" smtClean="0"/>
              <a:t>Dado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  <a:r>
              <a:rPr lang="en-GB" sz="2000" dirty="0" err="1" smtClean="0"/>
              <a:t>resistencia</a:t>
            </a:r>
            <a:r>
              <a:rPr lang="en-GB" sz="2000" dirty="0" smtClean="0"/>
              <a:t> de </a:t>
            </a:r>
            <a:r>
              <a:rPr lang="en-GB" sz="2000" dirty="0" err="1" smtClean="0"/>
              <a:t>entrada</a:t>
            </a:r>
            <a:r>
              <a:rPr lang="en-GB" sz="2000" dirty="0" smtClean="0"/>
              <a:t> del op.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smtClean="0">
                <a:sym typeface="Symbol" pitchFamily="18" charset="2"/>
              </a:rPr>
              <a:t></a:t>
            </a:r>
            <a:r>
              <a:rPr lang="en-GB" sz="2000" dirty="0">
                <a:sym typeface="Symbol" pitchFamily="18" charset="2"/>
              </a:rPr>
              <a:t/>
            </a:r>
            <a:br>
              <a:rPr lang="en-GB" sz="2000" dirty="0">
                <a:sym typeface="Symbol" pitchFamily="18" charset="2"/>
              </a:rPr>
            </a:br>
            <a:r>
              <a:rPr lang="en-GB" sz="2000" dirty="0" err="1" smtClean="0">
                <a:sym typeface="Symbol" pitchFamily="18" charset="2"/>
              </a:rPr>
              <a:t>su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curriente</a:t>
            </a:r>
            <a:r>
              <a:rPr lang="en-GB" sz="2000" dirty="0" smtClean="0">
                <a:sym typeface="Symbol" pitchFamily="18" charset="2"/>
              </a:rPr>
              <a:t> de </a:t>
            </a:r>
            <a:r>
              <a:rPr lang="en-GB" sz="2000" dirty="0" err="1" smtClean="0">
                <a:sym typeface="Symbol" pitchFamily="18" charset="2"/>
              </a:rPr>
              <a:t>entrada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debe</a:t>
            </a:r>
            <a:r>
              <a:rPr lang="en-GB" sz="2000" dirty="0" smtClean="0">
                <a:sym typeface="Symbol" pitchFamily="18" charset="2"/>
              </a:rPr>
              <a:t> ser cero, y </a:t>
            </a:r>
            <a:r>
              <a:rPr lang="en-GB" sz="2000" dirty="0" err="1" smtClean="0">
                <a:sym typeface="Symbol" pitchFamily="18" charset="2"/>
              </a:rPr>
              <a:t>entonces</a:t>
            </a:r>
            <a:endParaRPr lang="en-GB" sz="20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GB" sz="20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Symbol" pitchFamily="18" charset="2"/>
              </a:rPr>
              <a:t>	</a:t>
            </a:r>
            <a:r>
              <a:rPr lang="en-GB" sz="2000" dirty="0" err="1" smtClean="0">
                <a:sym typeface="Symbol" pitchFamily="18" charset="2"/>
              </a:rPr>
              <a:t>Ahora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5341" name="Object 13"/>
          <p:cNvGraphicFramePr>
            <a:graphicFrameLocks noChangeAspect="1"/>
          </p:cNvGraphicFramePr>
          <p:nvPr/>
        </p:nvGraphicFramePr>
        <p:xfrm>
          <a:off x="2555875" y="3500438"/>
          <a:ext cx="11906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4" name="Equation" r:id="rId4" imgW="1485720" imgH="368280" progId="Equation.3">
                  <p:embed/>
                </p:oleObj>
              </mc:Choice>
              <mc:Fallback>
                <p:oleObj name="Equation" r:id="rId4" imgW="148572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500438"/>
                        <a:ext cx="119062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5342" name="Picture 14" descr="C08NF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913" y="1989138"/>
            <a:ext cx="2957512" cy="2085975"/>
          </a:xfrm>
          <a:prstGeom prst="rect">
            <a:avLst/>
          </a:prstGeom>
          <a:noFill/>
        </p:spPr>
      </p:pic>
      <p:sp>
        <p:nvSpPr>
          <p:cNvPr id="355344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5343" name="Object 15"/>
          <p:cNvGraphicFramePr>
            <a:graphicFrameLocks noChangeAspect="1"/>
          </p:cNvGraphicFramePr>
          <p:nvPr/>
        </p:nvGraphicFramePr>
        <p:xfrm>
          <a:off x="2965428" y="4816494"/>
          <a:ext cx="7413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5" name="Equation" r:id="rId7" imgW="939600" imgH="368280" progId="Equation.3">
                  <p:embed/>
                </p:oleObj>
              </mc:Choice>
              <mc:Fallback>
                <p:oleObj name="Equation" r:id="rId7" imgW="93960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28" y="4816494"/>
                        <a:ext cx="74136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46" name="Rectangle 1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5345" name="Object 17"/>
          <p:cNvGraphicFramePr>
            <a:graphicFrameLocks noChangeAspect="1"/>
          </p:cNvGraphicFramePr>
          <p:nvPr/>
        </p:nvGraphicFramePr>
        <p:xfrm>
          <a:off x="1655763" y="5300663"/>
          <a:ext cx="26590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6" name="Equation" r:id="rId9" imgW="3288960" imgH="799920" progId="Equation.3">
                  <p:embed/>
                </p:oleObj>
              </mc:Choice>
              <mc:Fallback>
                <p:oleObj name="Equation" r:id="rId9" imgW="3288960" imgH="799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5300663"/>
                        <a:ext cx="2659062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48" name="Rectangle 2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5347" name="Object 19"/>
          <p:cNvGraphicFramePr>
            <a:graphicFrameLocks noChangeAspect="1"/>
          </p:cNvGraphicFramePr>
          <p:nvPr/>
        </p:nvGraphicFramePr>
        <p:xfrm>
          <a:off x="5508625" y="5265738"/>
          <a:ext cx="26273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7" name="Equation" r:id="rId11" imgW="3263760" imgH="799920" progId="Equation.3">
                  <p:embed/>
                </p:oleObj>
              </mc:Choice>
              <mc:Fallback>
                <p:oleObj name="Equation" r:id="rId11" imgW="3263760" imgH="799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265738"/>
                        <a:ext cx="262731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2: </a:t>
            </a:r>
            <a:r>
              <a:rPr lang="en-US" dirty="0" err="1" smtClean="0"/>
              <a:t>Análisis</a:t>
            </a:r>
            <a:r>
              <a:rPr lang="en-US" dirty="0" smtClean="0"/>
              <a:t> (</a:t>
            </a:r>
            <a:r>
              <a:rPr lang="en-US" dirty="0" err="1" smtClean="0"/>
              <a:t>continuación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err="1" smtClean="0">
                <a:solidFill>
                  <a:srgbClr val="E30000"/>
                </a:solidFill>
              </a:rPr>
              <a:t>Análisis</a:t>
            </a:r>
            <a:r>
              <a:rPr lang="en-GB" sz="2400" b="1" dirty="0" smtClean="0">
                <a:solidFill>
                  <a:srgbClr val="E30000"/>
                </a:solidFill>
              </a:rPr>
              <a:t> </a:t>
            </a:r>
            <a:r>
              <a:rPr lang="en-GB" sz="2400" b="1" dirty="0">
                <a:solidFill>
                  <a:srgbClr val="E30000"/>
                </a:solidFill>
              </a:rPr>
              <a:t>(</a:t>
            </a:r>
            <a:r>
              <a:rPr lang="en-GB" sz="2400" b="1" dirty="0" err="1" smtClean="0">
                <a:solidFill>
                  <a:srgbClr val="E30000"/>
                </a:solidFill>
              </a:rPr>
              <a:t>continuación</a:t>
            </a:r>
            <a:r>
              <a:rPr lang="en-GB" sz="2400" b="1" dirty="0" smtClean="0">
                <a:solidFill>
                  <a:srgbClr val="E30000"/>
                </a:solidFill>
              </a:rPr>
              <a:t>)</a:t>
            </a:r>
            <a:endParaRPr lang="en-GB" sz="2400" b="1" dirty="0">
              <a:solidFill>
                <a:srgbClr val="E3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en-GB" sz="2000" dirty="0" err="1" smtClean="0"/>
              <a:t>Por</a:t>
            </a:r>
            <a:r>
              <a:rPr lang="en-GB" sz="2000" dirty="0" smtClean="0"/>
              <a:t> lo </a:t>
            </a:r>
            <a:r>
              <a:rPr lang="en-GB" sz="2000" dirty="0" err="1" smtClean="0"/>
              <a:t>tanto</a:t>
            </a:r>
            <a:r>
              <a:rPr lang="en-GB" sz="2000" dirty="0" smtClean="0"/>
              <a:t>, dado </a:t>
            </a:r>
            <a:r>
              <a:rPr lang="en-GB" sz="2000" i="1" dirty="0"/>
              <a:t>I</a:t>
            </a:r>
            <a:r>
              <a:rPr lang="en-GB" sz="2000" i="1" baseline="-25000" dirty="0"/>
              <a:t>1</a:t>
            </a:r>
            <a:r>
              <a:rPr lang="en-GB" sz="2000" i="1" dirty="0"/>
              <a:t> = -I</a:t>
            </a:r>
            <a:r>
              <a:rPr lang="en-GB" sz="2000" i="1" baseline="-25000" dirty="0"/>
              <a:t>2</a:t>
            </a:r>
          </a:p>
          <a:p>
            <a:pPr>
              <a:buFont typeface="Wingdings" pitchFamily="2" charset="2"/>
              <a:buNone/>
            </a:pPr>
            <a:endParaRPr lang="en-GB" sz="2000" i="1" baseline="-25000" dirty="0"/>
          </a:p>
          <a:p>
            <a:pPr>
              <a:buFont typeface="Wingdings" pitchFamily="2" charset="2"/>
              <a:buNone/>
            </a:pPr>
            <a:endParaRPr lang="en-GB" sz="2000" i="1" baseline="-250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GB" sz="2000" i="1" baseline="-25000" dirty="0">
              <a:latin typeface="Times New Roman" pitchFamily="18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GB" sz="2000" i="1" baseline="-25000" dirty="0">
                <a:latin typeface="Times New Roman" pitchFamily="18" charset="0"/>
              </a:rPr>
              <a:t>	</a:t>
            </a:r>
            <a:r>
              <a:rPr lang="en-GB" sz="2000" dirty="0" smtClean="0"/>
              <a:t>o, </a:t>
            </a:r>
            <a:r>
              <a:rPr lang="en-GB" sz="2000" dirty="0" err="1" smtClean="0"/>
              <a:t>reordenando</a:t>
            </a:r>
            <a:endParaRPr lang="en-GB" sz="2000" dirty="0"/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130000"/>
              </a:lnSpc>
            </a:pPr>
            <a:endParaRPr lang="en-GB" sz="2000" dirty="0"/>
          </a:p>
          <a:p>
            <a:pPr>
              <a:lnSpc>
                <a:spcPct val="130000"/>
              </a:lnSpc>
            </a:pPr>
            <a:r>
              <a:rPr lang="en-GB" sz="2000" dirty="0" err="1" smtClean="0"/>
              <a:t>Aquí</a:t>
            </a:r>
            <a:r>
              <a:rPr lang="en-GB" sz="2000" dirty="0" smtClean="0"/>
              <a:t> </a:t>
            </a:r>
            <a:r>
              <a:rPr lang="en-GB" sz="2000" i="1" dirty="0"/>
              <a:t>V</a:t>
            </a:r>
            <a:r>
              <a:rPr lang="en-GB" sz="2000" i="1" baseline="-25000" dirty="0">
                <a:cs typeface="Arial" charset="0"/>
              </a:rPr>
              <a:t>–</a:t>
            </a:r>
            <a:r>
              <a:rPr lang="en-GB" sz="2000" dirty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mantenido</a:t>
            </a:r>
            <a:r>
              <a:rPr lang="en-GB" sz="2000" dirty="0" smtClean="0"/>
              <a:t> a cero </a:t>
            </a:r>
            <a:r>
              <a:rPr lang="en-GB" sz="2000" dirty="0"/>
              <a:t>volts </a:t>
            </a:r>
            <a:r>
              <a:rPr lang="en-GB" sz="2000" dirty="0" smtClean="0"/>
              <a:t>y se dice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0000FF"/>
                </a:solidFill>
              </a:rPr>
              <a:t>Tierra Virtual</a:t>
            </a:r>
            <a:endParaRPr lang="en-GB" sz="20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pic>
        <p:nvPicPr>
          <p:cNvPr id="356360" name="Picture 8" descr="C08NF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1989138"/>
            <a:ext cx="2957512" cy="2085975"/>
          </a:xfrm>
          <a:prstGeom prst="rect">
            <a:avLst/>
          </a:prstGeom>
          <a:noFill/>
        </p:spPr>
      </p:pic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6363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6365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6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6367" name="Object 15"/>
          <p:cNvGraphicFramePr>
            <a:graphicFrameLocks noChangeAspect="1"/>
          </p:cNvGraphicFramePr>
          <p:nvPr/>
        </p:nvGraphicFramePr>
        <p:xfrm>
          <a:off x="3203575" y="2852738"/>
          <a:ext cx="10572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2" name="Equation" r:id="rId5" imgW="1307880" imgH="799920" progId="Equation.3">
                  <p:embed/>
                </p:oleObj>
              </mc:Choice>
              <mc:Fallback>
                <p:oleObj name="Equation" r:id="rId5" imgW="130788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852738"/>
                        <a:ext cx="1057275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808288" y="3933825"/>
            <a:ext cx="1871662" cy="828675"/>
            <a:chOff x="1769" y="2364"/>
            <a:chExt cx="1179" cy="522"/>
          </a:xfrm>
        </p:grpSpPr>
        <p:sp>
          <p:nvSpPr>
            <p:cNvPr id="356370" name="Rectangle 18"/>
            <p:cNvSpPr>
              <a:spLocks noChangeArrowheads="1"/>
            </p:cNvSpPr>
            <p:nvPr/>
          </p:nvSpPr>
          <p:spPr bwMode="auto">
            <a:xfrm>
              <a:off x="1769" y="2364"/>
              <a:ext cx="1179" cy="522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356371" name="Object 19"/>
            <p:cNvGraphicFramePr>
              <a:graphicFrameLocks noChangeAspect="1"/>
            </p:cNvGraphicFramePr>
            <p:nvPr/>
          </p:nvGraphicFramePr>
          <p:xfrm>
            <a:off x="1859" y="2432"/>
            <a:ext cx="975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273" name="Equation" r:id="rId7" imgW="1854000" imgH="799920" progId="Equation.3">
                    <p:embed/>
                  </p:oleObj>
                </mc:Choice>
                <mc:Fallback>
                  <p:oleObj name="Equation" r:id="rId7" imgW="1854000" imgH="7999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2432"/>
                          <a:ext cx="975" cy="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2: </a:t>
            </a:r>
            <a:r>
              <a:rPr lang="en-US" dirty="0" err="1" smtClean="0"/>
              <a:t>Diseño</a:t>
            </a:r>
            <a:endParaRPr lang="en-US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8382000" cy="4716462"/>
          </a:xfrm>
        </p:spPr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</a:rPr>
              <a:t>Ejemplo</a:t>
            </a:r>
            <a:r>
              <a:rPr lang="en-GB" dirty="0" smtClean="0"/>
              <a:t> </a:t>
            </a:r>
            <a:endParaRPr lang="en-GB" dirty="0"/>
          </a:p>
          <a:p>
            <a:pPr>
              <a:buNone/>
            </a:pPr>
            <a:r>
              <a:rPr lang="en-GB" dirty="0"/>
              <a:t>	</a:t>
            </a:r>
            <a:r>
              <a:rPr lang="en-GB" sz="2400" dirty="0" err="1" smtClean="0"/>
              <a:t>Diseñar</a:t>
            </a:r>
            <a:r>
              <a:rPr lang="en-GB" sz="2400" dirty="0" smtClean="0"/>
              <a:t> un </a:t>
            </a:r>
            <a:r>
              <a:rPr lang="en-GB" sz="2400" dirty="0" err="1" smtClean="0"/>
              <a:t>amplificador</a:t>
            </a:r>
            <a:r>
              <a:rPr lang="en-GB" sz="2400" dirty="0" smtClean="0"/>
              <a:t> </a:t>
            </a:r>
            <a:r>
              <a:rPr lang="en-GB" sz="2400" dirty="0" err="1" smtClean="0"/>
              <a:t>inversor</a:t>
            </a:r>
            <a:r>
              <a:rPr lang="en-GB" sz="2400" dirty="0" smtClean="0"/>
              <a:t> con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ganancia</a:t>
            </a:r>
            <a:r>
              <a:rPr lang="en-GB" sz="2400" dirty="0" smtClean="0"/>
              <a:t> de </a:t>
            </a:r>
            <a:r>
              <a:rPr lang="en-GB" sz="2400" dirty="0"/>
              <a:t>-25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GB" dirty="0"/>
              <a:t>	</a:t>
            </a:r>
            <a:r>
              <a:rPr lang="en-GB" dirty="0" smtClean="0"/>
              <a:t>De lo </a:t>
            </a:r>
            <a:r>
              <a:rPr lang="en-GB" dirty="0" err="1" smtClean="0"/>
              <a:t>previo</a:t>
            </a:r>
            <a:r>
              <a:rPr lang="en-GB" dirty="0" smtClean="0"/>
              <a:t>:</a:t>
            </a: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2000" dirty="0"/>
              <a:t>	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en-GB" sz="2000" dirty="0" smtClean="0"/>
              <a:t>Si </a:t>
            </a:r>
            <a:r>
              <a:rPr lang="en-GB" sz="2000" i="1" dirty="0"/>
              <a:t>G</a:t>
            </a:r>
            <a:r>
              <a:rPr lang="en-GB" sz="2000" dirty="0"/>
              <a:t> = -25 </a:t>
            </a:r>
            <a:r>
              <a:rPr lang="en-GB" sz="2000" dirty="0" err="1" smtClean="0"/>
              <a:t>entonces</a:t>
            </a:r>
            <a:endParaRPr lang="en-GB" sz="20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/>
              <a:t>	</a:t>
            </a:r>
            <a:r>
              <a:rPr lang="en-GB" sz="2000" dirty="0" err="1" smtClean="0"/>
              <a:t>Elegimos</a:t>
            </a:r>
            <a:r>
              <a:rPr lang="en-GB" sz="2000" dirty="0" smtClean="0"/>
              <a:t> </a:t>
            </a:r>
            <a:r>
              <a:rPr lang="en-GB" sz="2000" i="1" dirty="0"/>
              <a:t>R</a:t>
            </a:r>
            <a:r>
              <a:rPr lang="en-GB" sz="2000" i="1" baseline="-25000" dirty="0"/>
              <a:t>2</a:t>
            </a:r>
            <a:r>
              <a:rPr lang="en-GB" sz="2000" dirty="0"/>
              <a:t> = 1 k</a:t>
            </a:r>
            <a:r>
              <a:rPr lang="en-GB" sz="2000" dirty="0">
                <a:sym typeface="Symbol" pitchFamily="18" charset="2"/>
              </a:rPr>
              <a:t> </a:t>
            </a:r>
            <a:r>
              <a:rPr lang="en-GB" sz="2000" dirty="0" smtClean="0">
                <a:sym typeface="Symbol" pitchFamily="18" charset="2"/>
              </a:rPr>
              <a:t>y </a:t>
            </a:r>
            <a:r>
              <a:rPr lang="en-GB" sz="2000" i="1" dirty="0"/>
              <a:t>R</a:t>
            </a:r>
            <a:r>
              <a:rPr lang="en-GB" sz="2000" i="1" baseline="-25000" dirty="0"/>
              <a:t>1</a:t>
            </a:r>
            <a:r>
              <a:rPr lang="en-GB" sz="2000" dirty="0"/>
              <a:t> = 25 k</a:t>
            </a:r>
            <a:r>
              <a:rPr lang="en-GB" sz="2000" dirty="0">
                <a:sym typeface="Symbol" pitchFamily="18" charset="2"/>
              </a:rPr>
              <a:t></a:t>
            </a:r>
            <a:br>
              <a:rPr lang="en-GB" sz="2000" dirty="0">
                <a:sym typeface="Symbol" pitchFamily="18" charset="2"/>
              </a:rPr>
            </a:br>
            <a:r>
              <a:rPr lang="en-GB" sz="2000" dirty="0" smtClean="0">
                <a:sym typeface="Symbol" pitchFamily="18" charset="2"/>
              </a:rPr>
              <a:t>(La </a:t>
            </a:r>
            <a:r>
              <a:rPr lang="en-GB" sz="2000" dirty="0" err="1" smtClean="0">
                <a:sym typeface="Symbol" pitchFamily="18" charset="2"/>
              </a:rPr>
              <a:t>elección</a:t>
            </a:r>
            <a:r>
              <a:rPr lang="en-GB" sz="2000" dirty="0" smtClean="0">
                <a:sym typeface="Symbol" pitchFamily="18" charset="2"/>
              </a:rPr>
              <a:t> de los </a:t>
            </a:r>
            <a:r>
              <a:rPr lang="en-GB" sz="2000" dirty="0" err="1" smtClean="0">
                <a:sym typeface="Symbol" pitchFamily="18" charset="2"/>
              </a:rPr>
              <a:t>valores</a:t>
            </a:r>
            <a:r>
              <a:rPr lang="en-GB" sz="2000" dirty="0" smtClean="0">
                <a:sym typeface="Symbol" pitchFamily="18" charset="2"/>
              </a:rPr>
              <a:t> se </a:t>
            </a:r>
            <a:r>
              <a:rPr lang="en-GB" sz="2000" dirty="0" err="1" smtClean="0">
                <a:sym typeface="Symbol" pitchFamily="18" charset="2"/>
              </a:rPr>
              <a:t>discutirá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posteriormente</a:t>
            </a:r>
            <a:r>
              <a:rPr lang="en-GB" sz="2000" dirty="0" smtClean="0">
                <a:sym typeface="Symbol" pitchFamily="18" charset="2"/>
              </a:rPr>
              <a:t>)</a:t>
            </a:r>
            <a:endParaRPr lang="en-GB" sz="2000" dirty="0">
              <a:sym typeface="Symbol" pitchFamily="18" charset="2"/>
            </a:endParaRPr>
          </a:p>
        </p:txBody>
      </p:sp>
      <p:pic>
        <p:nvPicPr>
          <p:cNvPr id="358407" name="Picture 7" descr="C08Ex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84538"/>
            <a:ext cx="2957513" cy="2085975"/>
          </a:xfrm>
          <a:prstGeom prst="rect">
            <a:avLst/>
          </a:prstGeom>
          <a:noFill/>
        </p:spPr>
      </p:pic>
      <p:graphicFrame>
        <p:nvGraphicFramePr>
          <p:cNvPr id="358410" name="Object 10"/>
          <p:cNvGraphicFramePr>
            <a:graphicFrameLocks noChangeAspect="1"/>
          </p:cNvGraphicFramePr>
          <p:nvPr/>
        </p:nvGraphicFramePr>
        <p:xfrm>
          <a:off x="2951163" y="3357563"/>
          <a:ext cx="15478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6" name="Equation" r:id="rId5" imgW="1854000" imgH="799920" progId="Equation.3">
                  <p:embed/>
                </p:oleObj>
              </mc:Choice>
              <mc:Fallback>
                <p:oleObj name="Equation" r:id="rId5" imgW="185400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3357563"/>
                        <a:ext cx="154781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1" name="Object 11"/>
          <p:cNvGraphicFramePr>
            <a:graphicFrameLocks noChangeAspect="1"/>
          </p:cNvGraphicFramePr>
          <p:nvPr/>
        </p:nvGraphicFramePr>
        <p:xfrm>
          <a:off x="3203575" y="4221163"/>
          <a:ext cx="140652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7" name="Equation" r:id="rId7" imgW="1688760" imgH="1269720" progId="Equation.3">
                  <p:embed/>
                </p:oleObj>
              </mc:Choice>
              <mc:Fallback>
                <p:oleObj name="Equation" r:id="rId7" imgW="1688760" imgH="1269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221163"/>
                        <a:ext cx="1406525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Un </a:t>
            </a:r>
            <a:r>
              <a:rPr lang="en-GB" sz="2800" b="1" dirty="0" err="1" smtClean="0">
                <a:solidFill>
                  <a:srgbClr val="0000FF"/>
                </a:solidFill>
              </a:rPr>
              <a:t>amplificador</a:t>
            </a:r>
            <a:r>
              <a:rPr lang="en-GB" sz="2800" b="1" dirty="0" smtClean="0">
                <a:solidFill>
                  <a:srgbClr val="0000FF"/>
                </a:solidFill>
              </a:rPr>
              <a:t> buffer de </a:t>
            </a:r>
            <a:r>
              <a:rPr lang="en-GB" sz="2800" b="1" dirty="0" err="1" smtClean="0">
                <a:solidFill>
                  <a:srgbClr val="0000FF"/>
                </a:solidFill>
              </a:rPr>
              <a:t>ganancia</a:t>
            </a:r>
            <a:r>
              <a:rPr lang="en-GB" sz="2800" b="1" dirty="0" smtClean="0">
                <a:solidFill>
                  <a:srgbClr val="0000FF"/>
                </a:solidFill>
              </a:rPr>
              <a:t> </a:t>
            </a:r>
            <a:r>
              <a:rPr lang="en-GB" sz="2800" b="1" dirty="0" err="1" smtClean="0">
                <a:solidFill>
                  <a:srgbClr val="0000FF"/>
                </a:solidFill>
              </a:rPr>
              <a:t>unitaria</a:t>
            </a:r>
            <a:endParaRPr lang="en-GB" sz="28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 err="1" smtClean="0">
                <a:solidFill>
                  <a:srgbClr val="E30000"/>
                </a:solidFill>
              </a:rPr>
              <a:t>Análisis</a:t>
            </a:r>
            <a:endParaRPr lang="en-GB" sz="2400" b="1" dirty="0">
              <a:solidFill>
                <a:srgbClr val="E3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400" dirty="0"/>
              <a:t>	</a:t>
            </a:r>
            <a:r>
              <a:rPr lang="en-GB" sz="2400" dirty="0" smtClean="0"/>
              <a:t>Es un </a:t>
            </a:r>
            <a:r>
              <a:rPr lang="en-GB" sz="2400" dirty="0" err="1" smtClean="0"/>
              <a:t>caso</a:t>
            </a:r>
            <a:r>
              <a:rPr lang="en-GB" sz="2400" dirty="0" smtClean="0"/>
              <a:t> especial de </a:t>
            </a:r>
            <a:r>
              <a:rPr lang="en-GB" sz="2400" dirty="0" err="1" smtClean="0"/>
              <a:t>amplificador</a:t>
            </a:r>
            <a:r>
              <a:rPr lang="en-GB" sz="24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400" dirty="0" smtClean="0"/>
              <a:t>    no </a:t>
            </a:r>
            <a:r>
              <a:rPr lang="en-GB" sz="2400" dirty="0" err="1" smtClean="0"/>
              <a:t>inversor</a:t>
            </a:r>
            <a:r>
              <a:rPr lang="en-GB" sz="2400" dirty="0" smtClean="0"/>
              <a:t> con</a:t>
            </a:r>
            <a:r>
              <a:rPr lang="en-GB" sz="2000" dirty="0" smtClean="0"/>
              <a:t> </a:t>
            </a:r>
            <a:r>
              <a:rPr lang="en-GB" sz="2000" i="1" dirty="0"/>
              <a:t>R</a:t>
            </a:r>
            <a:r>
              <a:rPr lang="en-GB" sz="2000" i="1" baseline="-25000" dirty="0"/>
              <a:t>1</a:t>
            </a:r>
            <a:r>
              <a:rPr lang="en-GB" sz="2000" dirty="0"/>
              <a:t> = 0 </a:t>
            </a:r>
            <a:r>
              <a:rPr lang="en-GB" sz="2000" dirty="0" smtClean="0"/>
              <a:t>y </a:t>
            </a:r>
            <a:r>
              <a:rPr lang="en-GB" sz="2000" i="1" dirty="0"/>
              <a:t>R</a:t>
            </a:r>
            <a:r>
              <a:rPr lang="en-GB" sz="2000" i="1" baseline="-25000" dirty="0"/>
              <a:t>2</a:t>
            </a:r>
            <a:r>
              <a:rPr lang="en-GB" sz="2000" dirty="0"/>
              <a:t> = </a:t>
            </a:r>
            <a:r>
              <a:rPr lang="en-GB" sz="2000" dirty="0">
                <a:sym typeface="Symbol" pitchFamily="18" charset="2"/>
              </a:rPr>
              <a:t>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Symbol" pitchFamily="18" charset="2"/>
              </a:rPr>
              <a:t>	</a:t>
            </a:r>
            <a:r>
              <a:rPr lang="en-GB" sz="2000" dirty="0" err="1" smtClean="0">
                <a:sym typeface="Symbol" pitchFamily="18" charset="2"/>
              </a:rPr>
              <a:t>Por</a:t>
            </a:r>
            <a:r>
              <a:rPr lang="en-GB" sz="2000" dirty="0" smtClean="0">
                <a:sym typeface="Symbol" pitchFamily="18" charset="2"/>
              </a:rPr>
              <a:t> lo </a:t>
            </a:r>
            <a:r>
              <a:rPr lang="en-GB" sz="2000" dirty="0" err="1" smtClean="0">
                <a:sym typeface="Symbol" pitchFamily="18" charset="2"/>
              </a:rPr>
              <a:t>tanto</a:t>
            </a:r>
            <a:r>
              <a:rPr lang="en-GB" sz="2000" dirty="0" smtClean="0">
                <a:sym typeface="Symbol" pitchFamily="18" charset="2"/>
              </a:rPr>
              <a:t>,</a:t>
            </a:r>
            <a:endParaRPr lang="en-GB" sz="20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GB" sz="20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GB" sz="20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Symbol" pitchFamily="18" charset="2"/>
              </a:rPr>
              <a:t>	</a:t>
            </a:r>
            <a:r>
              <a:rPr lang="en-GB" sz="2000" dirty="0" err="1" smtClean="0">
                <a:sym typeface="Symbol" pitchFamily="18" charset="2"/>
              </a:rPr>
              <a:t>Así</a:t>
            </a:r>
            <a:r>
              <a:rPr lang="en-GB" sz="2000" dirty="0" smtClean="0">
                <a:sym typeface="Symbol" pitchFamily="18" charset="2"/>
              </a:rPr>
              <a:t> la </a:t>
            </a:r>
            <a:r>
              <a:rPr lang="en-GB" sz="2000" dirty="0" err="1" smtClean="0">
                <a:sym typeface="Symbol" pitchFamily="18" charset="2"/>
              </a:rPr>
              <a:t>ganancia</a:t>
            </a:r>
            <a:r>
              <a:rPr lang="en-GB" sz="2000" dirty="0" smtClean="0">
                <a:sym typeface="Symbol" pitchFamily="18" charset="2"/>
              </a:rPr>
              <a:t> del </a:t>
            </a:r>
            <a:r>
              <a:rPr lang="en-GB" sz="2000" dirty="0" err="1" smtClean="0">
                <a:sym typeface="Symbol" pitchFamily="18" charset="2"/>
              </a:rPr>
              <a:t>circuito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es</a:t>
            </a:r>
            <a:r>
              <a:rPr lang="en-GB" sz="2000" dirty="0" smtClean="0">
                <a:sym typeface="Symbol" pitchFamily="18" charset="2"/>
              </a:rPr>
              <a:t> 1</a:t>
            </a:r>
            <a:endParaRPr lang="en-GB" sz="2000" dirty="0">
              <a:sym typeface="Symbol" pitchFamily="18" charset="2"/>
            </a:endParaRPr>
          </a:p>
          <a:p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A simple vista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parece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no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tener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utilidad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pero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con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resistencia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de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entrada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infinita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y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resistencia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de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salida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0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es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un </a:t>
            </a:r>
            <a:r>
              <a:rPr lang="en-GB" sz="2000" b="1" dirty="0" err="1" smtClean="0">
                <a:solidFill>
                  <a:srgbClr val="0000FF"/>
                </a:solidFill>
                <a:sym typeface="Symbol" pitchFamily="18" charset="2"/>
              </a:rPr>
              <a:t>amplificador</a:t>
            </a:r>
            <a:r>
              <a:rPr lang="en-GB" sz="2000" b="1" dirty="0" smtClean="0">
                <a:solidFill>
                  <a:srgbClr val="0000FF"/>
                </a:solidFill>
                <a:sym typeface="Symbol" pitchFamily="18" charset="2"/>
              </a:rPr>
              <a:t> buffer ideal.</a:t>
            </a:r>
            <a:endParaRPr lang="en-GB" sz="20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pic>
        <p:nvPicPr>
          <p:cNvPr id="359438" name="Picture 14" descr="C08Exa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600325"/>
            <a:ext cx="2638425" cy="1785938"/>
          </a:xfrm>
          <a:prstGeom prst="rect">
            <a:avLst/>
          </a:prstGeom>
          <a:noFill/>
        </p:spPr>
      </p:pic>
      <p:graphicFrame>
        <p:nvGraphicFramePr>
          <p:cNvPr id="359441" name="Object 17"/>
          <p:cNvGraphicFramePr>
            <a:graphicFrameLocks noChangeAspect="1"/>
          </p:cNvGraphicFramePr>
          <p:nvPr/>
        </p:nvGraphicFramePr>
        <p:xfrm>
          <a:off x="2198655" y="3940182"/>
          <a:ext cx="34194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17" name="Equation" r:id="rId5" imgW="4089240" imgH="799920" progId="Equation.3">
                  <p:embed/>
                </p:oleObj>
              </mc:Choice>
              <mc:Fallback>
                <p:oleObj name="Equation" r:id="rId5" imgW="408924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55" y="3940182"/>
                        <a:ext cx="3419475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0000FF"/>
                </a:solidFill>
              </a:rPr>
              <a:t>Un </a:t>
            </a:r>
            <a:r>
              <a:rPr lang="en-GB" sz="3000" b="1" dirty="0" err="1" smtClean="0">
                <a:solidFill>
                  <a:srgbClr val="0000FF"/>
                </a:solidFill>
              </a:rPr>
              <a:t>convertidor</a:t>
            </a:r>
            <a:r>
              <a:rPr lang="en-GB" sz="3000" b="1" dirty="0" smtClean="0">
                <a:solidFill>
                  <a:srgbClr val="0000FF"/>
                </a:solidFill>
              </a:rPr>
              <a:t> </a:t>
            </a:r>
            <a:r>
              <a:rPr lang="en-GB" sz="3000" b="1" dirty="0" err="1" smtClean="0">
                <a:solidFill>
                  <a:srgbClr val="0000FF"/>
                </a:solidFill>
              </a:rPr>
              <a:t>corriente-tensión</a:t>
            </a:r>
            <a:endParaRPr lang="en-GB" sz="20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59563" y="3897313"/>
            <a:ext cx="1873250" cy="647700"/>
            <a:chOff x="4195" y="2455"/>
            <a:chExt cx="1180" cy="408"/>
          </a:xfrm>
        </p:grpSpPr>
        <p:sp>
          <p:nvSpPr>
            <p:cNvPr id="360460" name="Rectangle 12"/>
            <p:cNvSpPr>
              <a:spLocks noChangeArrowheads="1"/>
            </p:cNvSpPr>
            <p:nvPr/>
          </p:nvSpPr>
          <p:spPr bwMode="auto">
            <a:xfrm>
              <a:off x="4195" y="2455"/>
              <a:ext cx="1180" cy="40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360455" name="Object 7"/>
            <p:cNvGraphicFramePr>
              <a:graphicFrameLocks noChangeAspect="1"/>
            </p:cNvGraphicFramePr>
            <p:nvPr/>
          </p:nvGraphicFramePr>
          <p:xfrm>
            <a:off x="4445" y="2568"/>
            <a:ext cx="66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2341" name="Equation" r:id="rId4" imgW="1257120" imgH="380880" progId="Equation.3">
                    <p:embed/>
                  </p:oleObj>
                </mc:Choice>
                <mc:Fallback>
                  <p:oleObj name="Equation" r:id="rId4" imgW="1257120" imgH="380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" y="2568"/>
                          <a:ext cx="664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0459" name="Picture 11" descr="C08NF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565400"/>
            <a:ext cx="49688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0000FF"/>
                </a:solidFill>
              </a:rPr>
              <a:t>Un </a:t>
            </a:r>
            <a:r>
              <a:rPr lang="en-GB" sz="3000" b="1" dirty="0" err="1" smtClean="0">
                <a:solidFill>
                  <a:srgbClr val="0000FF"/>
                </a:solidFill>
              </a:rPr>
              <a:t>amplificador</a:t>
            </a:r>
            <a:r>
              <a:rPr lang="en-GB" sz="3000" b="1" dirty="0" smtClean="0">
                <a:solidFill>
                  <a:srgbClr val="0000FF"/>
                </a:solidFill>
              </a:rPr>
              <a:t> </a:t>
            </a:r>
            <a:r>
              <a:rPr lang="en-GB" sz="3000" b="1" dirty="0" err="1" smtClean="0">
                <a:solidFill>
                  <a:srgbClr val="0000FF"/>
                </a:solidFill>
              </a:rPr>
              <a:t>restador</a:t>
            </a:r>
            <a:endParaRPr lang="en-GB" sz="20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pic>
        <p:nvPicPr>
          <p:cNvPr id="361483" name="Picture 11" descr="C08NF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384425"/>
            <a:ext cx="5365750" cy="3857625"/>
          </a:xfrm>
          <a:prstGeom prst="rect">
            <a:avLst/>
          </a:prstGeom>
          <a:noFill/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119813" y="3536950"/>
            <a:ext cx="2592387" cy="900113"/>
            <a:chOff x="3855" y="2228"/>
            <a:chExt cx="1633" cy="567"/>
          </a:xfrm>
        </p:grpSpPr>
        <p:sp>
          <p:nvSpPr>
            <p:cNvPr id="361485" name="Rectangle 13"/>
            <p:cNvSpPr>
              <a:spLocks noChangeArrowheads="1"/>
            </p:cNvSpPr>
            <p:nvPr/>
          </p:nvSpPr>
          <p:spPr bwMode="auto">
            <a:xfrm>
              <a:off x="3855" y="2228"/>
              <a:ext cx="1633" cy="567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361486" name="Object 14"/>
            <p:cNvGraphicFramePr>
              <a:graphicFrameLocks noChangeAspect="1"/>
            </p:cNvGraphicFramePr>
            <p:nvPr/>
          </p:nvGraphicFramePr>
          <p:xfrm>
            <a:off x="4059" y="2319"/>
            <a:ext cx="1213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3365" name="Equation" r:id="rId5" imgW="2197080" imgH="799920" progId="Equation.3">
                    <p:embed/>
                  </p:oleObj>
                </mc:Choice>
                <mc:Fallback>
                  <p:oleObj name="Equation" r:id="rId5" imgW="2197080" imgH="7999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2319"/>
                          <a:ext cx="1213" cy="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10 CuadroTexto"/>
          <p:cNvSpPr txBox="1"/>
          <p:nvPr/>
        </p:nvSpPr>
        <p:spPr>
          <a:xfrm>
            <a:off x="6616728" y="5583267"/>
            <a:ext cx="19607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Demostrarlo!</a:t>
            </a:r>
            <a:endParaRPr lang="es-ES" dirty="0"/>
          </a:p>
        </p:txBody>
      </p:sp>
      <p:cxnSp>
        <p:nvCxnSpPr>
          <p:cNvPr id="13" name="12 Conector recto de flecha"/>
          <p:cNvCxnSpPr/>
          <p:nvPr/>
        </p:nvCxnSpPr>
        <p:spPr bwMode="auto">
          <a:xfrm rot="16200000" flipV="1">
            <a:off x="7091398" y="4926033"/>
            <a:ext cx="766773" cy="1825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0000FF"/>
                </a:solidFill>
              </a:rPr>
              <a:t>Un </a:t>
            </a:r>
            <a:r>
              <a:rPr lang="en-GB" sz="3000" b="1" dirty="0" err="1" smtClean="0">
                <a:solidFill>
                  <a:srgbClr val="0000FF"/>
                </a:solidFill>
              </a:rPr>
              <a:t>amplificador</a:t>
            </a:r>
            <a:r>
              <a:rPr lang="en-GB" sz="3000" b="1" dirty="0" smtClean="0">
                <a:solidFill>
                  <a:srgbClr val="0000FF"/>
                </a:solidFill>
              </a:rPr>
              <a:t> </a:t>
            </a:r>
            <a:r>
              <a:rPr lang="en-GB" sz="3000" b="1" dirty="0" err="1" smtClean="0">
                <a:solidFill>
                  <a:srgbClr val="0000FF"/>
                </a:solidFill>
              </a:rPr>
              <a:t>sumador</a:t>
            </a:r>
            <a:r>
              <a:rPr lang="en-GB" sz="3000" b="1" dirty="0" smtClean="0">
                <a:solidFill>
                  <a:srgbClr val="0000FF"/>
                </a:solidFill>
              </a:rPr>
              <a:t> </a:t>
            </a:r>
            <a:r>
              <a:rPr lang="en-GB" sz="3000" b="1" dirty="0" err="1" smtClean="0">
                <a:solidFill>
                  <a:srgbClr val="0000FF"/>
                </a:solidFill>
              </a:rPr>
              <a:t>inversor</a:t>
            </a:r>
            <a:endParaRPr lang="en-GB" sz="20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pic>
        <p:nvPicPr>
          <p:cNvPr id="362509" name="Picture 13" descr="C08NF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84425"/>
            <a:ext cx="6265862" cy="3560763"/>
          </a:xfrm>
          <a:prstGeom prst="rect">
            <a:avLst/>
          </a:prstGeom>
          <a:noFill/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156325" y="3500438"/>
            <a:ext cx="2665413" cy="935037"/>
            <a:chOff x="3878" y="2205"/>
            <a:chExt cx="1679" cy="589"/>
          </a:xfrm>
        </p:grpSpPr>
        <p:sp>
          <p:nvSpPr>
            <p:cNvPr id="362511" name="Rectangle 15"/>
            <p:cNvSpPr>
              <a:spLocks noChangeArrowheads="1"/>
            </p:cNvSpPr>
            <p:nvPr/>
          </p:nvSpPr>
          <p:spPr bwMode="auto">
            <a:xfrm>
              <a:off x="3878" y="2205"/>
              <a:ext cx="1679" cy="58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362512" name="Object 16"/>
            <p:cNvGraphicFramePr>
              <a:graphicFrameLocks noChangeAspect="1"/>
            </p:cNvGraphicFramePr>
            <p:nvPr/>
          </p:nvGraphicFramePr>
          <p:xfrm>
            <a:off x="4105" y="2296"/>
            <a:ext cx="1240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389" name="Equation" r:id="rId5" imgW="2361960" imgH="799920" progId="Equation.3">
                    <p:embed/>
                  </p:oleObj>
                </mc:Choice>
                <mc:Fallback>
                  <p:oleObj name="Equation" r:id="rId5" imgW="2361960" imgH="7999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5" y="2296"/>
                          <a:ext cx="1240" cy="4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err="1" smtClean="0"/>
              <a:t>Hemos</a:t>
            </a:r>
            <a:r>
              <a:rPr lang="en-US" dirty="0" smtClean="0"/>
              <a:t>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asumiendo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 amp. op. </a:t>
            </a:r>
            <a:r>
              <a:rPr lang="en-US" b="1" dirty="0" err="1" smtClean="0">
                <a:solidFill>
                  <a:srgbClr val="0000FF"/>
                </a:solidFill>
              </a:rPr>
              <a:t>ideales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i="1" baseline="-25000" dirty="0"/>
              <a:t>v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, </a:t>
            </a:r>
            <a:r>
              <a:rPr lang="en-US" i="1" dirty="0" err="1">
                <a:sym typeface="Symbol" pitchFamily="18" charset="2"/>
              </a:rPr>
              <a:t>R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pitchFamily="18" charset="2"/>
              </a:rPr>
              <a:t> </a:t>
            </a:r>
            <a:r>
              <a:rPr lang="en-US" dirty="0" smtClean="0">
                <a:sym typeface="Symbol" pitchFamily="18" charset="2"/>
              </a:rPr>
              <a:t>y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i="1" baseline="-25000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 = 0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Los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r>
              <a:rPr lang="en-US" dirty="0" smtClean="0"/>
              <a:t> no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ideales</a:t>
            </a:r>
            <a:r>
              <a:rPr lang="en-US" dirty="0" smtClean="0"/>
              <a:t> (</a:t>
            </a:r>
            <a:r>
              <a:rPr lang="en-US" dirty="0" err="1" smtClean="0"/>
              <a:t>aunque</a:t>
            </a:r>
            <a:r>
              <a:rPr lang="en-US" dirty="0" smtClean="0"/>
              <a:t> en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aproximan</a:t>
            </a:r>
            <a:r>
              <a:rPr lang="en-US" dirty="0" smtClean="0"/>
              <a:t> a </a:t>
            </a:r>
            <a:r>
              <a:rPr lang="en-US" dirty="0" err="1" smtClean="0"/>
              <a:t>ellas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En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sección</a:t>
            </a:r>
            <a:r>
              <a:rPr lang="en-US" dirty="0" smtClean="0"/>
              <a:t> </a:t>
            </a:r>
            <a:r>
              <a:rPr lang="en-US" dirty="0" err="1" smtClean="0"/>
              <a:t>miraremos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típicos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err="1" smtClean="0"/>
              <a:t>quizas</a:t>
            </a:r>
            <a:r>
              <a:rPr lang="en-US" dirty="0" smtClean="0"/>
              <a:t> el </a:t>
            </a:r>
            <a:r>
              <a:rPr lang="en-US" dirty="0" err="1" smtClean="0"/>
              <a:t>amp.op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ampliamente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/>
              <a:t>741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</a:rPr>
              <a:t>Ganacia</a:t>
            </a:r>
            <a:r>
              <a:rPr lang="en-GB" b="1" dirty="0" smtClean="0">
                <a:solidFill>
                  <a:srgbClr val="0000FF"/>
                </a:solidFill>
              </a:rPr>
              <a:t> de </a:t>
            </a:r>
            <a:r>
              <a:rPr lang="en-GB" b="1" dirty="0" err="1" smtClean="0">
                <a:solidFill>
                  <a:srgbClr val="0000FF"/>
                </a:solidFill>
              </a:rPr>
              <a:t>Tensión</a:t>
            </a:r>
            <a:endParaRPr lang="en-GB" b="1" dirty="0">
              <a:solidFill>
                <a:srgbClr val="0000FF"/>
              </a:solidFill>
            </a:endParaRPr>
          </a:p>
          <a:p>
            <a:pPr lvl="1"/>
            <a:r>
              <a:rPr lang="en-GB" dirty="0" smtClean="0"/>
              <a:t>La </a:t>
            </a:r>
            <a:r>
              <a:rPr lang="en-GB" dirty="0" err="1" smtClean="0"/>
              <a:t>ganancia</a:t>
            </a:r>
            <a:r>
              <a:rPr lang="en-GB" dirty="0" smtClean="0"/>
              <a:t> </a:t>
            </a:r>
            <a:r>
              <a:rPr lang="en-GB" dirty="0" err="1" smtClean="0"/>
              <a:t>típica</a:t>
            </a:r>
            <a:r>
              <a:rPr lang="en-GB" dirty="0" smtClean="0"/>
              <a:t> de un </a:t>
            </a:r>
            <a:r>
              <a:rPr lang="en-GB" dirty="0" err="1" smtClean="0"/>
              <a:t>amplificador</a:t>
            </a:r>
            <a:r>
              <a:rPr lang="en-GB" dirty="0" smtClean="0"/>
              <a:t> </a:t>
            </a:r>
            <a:r>
              <a:rPr lang="en-GB" dirty="0" err="1" smtClean="0"/>
              <a:t>operacional</a:t>
            </a:r>
            <a:r>
              <a:rPr lang="en-GB" dirty="0" smtClean="0"/>
              <a:t> </a:t>
            </a:r>
            <a:r>
              <a:rPr lang="en-GB" dirty="0" err="1" smtClean="0"/>
              <a:t>podría</a:t>
            </a:r>
            <a:r>
              <a:rPr lang="en-GB" dirty="0" smtClean="0"/>
              <a:t> ser de 100 a </a:t>
            </a:r>
            <a:r>
              <a:rPr lang="en-GB" dirty="0"/>
              <a:t>140 dB </a:t>
            </a:r>
            <a:r>
              <a:rPr lang="en-GB" dirty="0" smtClean="0"/>
              <a:t>(</a:t>
            </a:r>
            <a:r>
              <a:rPr lang="en-GB" dirty="0" err="1" smtClean="0"/>
              <a:t>ganancia</a:t>
            </a:r>
            <a:r>
              <a:rPr lang="en-GB" dirty="0" smtClean="0"/>
              <a:t> de </a:t>
            </a:r>
            <a:r>
              <a:rPr lang="en-GB" dirty="0" err="1" smtClean="0"/>
              <a:t>tensión</a:t>
            </a:r>
            <a:r>
              <a:rPr lang="en-GB" dirty="0" smtClean="0"/>
              <a:t> de </a:t>
            </a:r>
            <a:r>
              <a:rPr lang="en-GB" dirty="0"/>
              <a:t>10</a:t>
            </a:r>
            <a:r>
              <a:rPr lang="en-GB" baseline="30000" dirty="0"/>
              <a:t>5</a:t>
            </a:r>
            <a:r>
              <a:rPr lang="en-GB" dirty="0"/>
              <a:t> – 10</a:t>
            </a:r>
            <a:r>
              <a:rPr lang="en-GB" baseline="30000" dirty="0"/>
              <a:t>6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El 741 </a:t>
            </a:r>
            <a:r>
              <a:rPr lang="en-GB" dirty="0" err="1" smtClean="0"/>
              <a:t>tiene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ganancia</a:t>
            </a:r>
            <a:r>
              <a:rPr lang="en-GB" dirty="0" smtClean="0"/>
              <a:t> </a:t>
            </a:r>
            <a:r>
              <a:rPr lang="en-GB" i="1" dirty="0" err="1" smtClean="0"/>
              <a:t>typica</a:t>
            </a:r>
            <a:r>
              <a:rPr lang="en-GB" dirty="0" smtClean="0"/>
              <a:t> de </a:t>
            </a:r>
            <a:r>
              <a:rPr lang="en-GB" dirty="0"/>
              <a:t>106 dB (2 </a:t>
            </a:r>
            <a:r>
              <a:rPr lang="en-GB" dirty="0">
                <a:sym typeface="Symbol" pitchFamily="18" charset="2"/>
              </a:rPr>
              <a:t> 10</a:t>
            </a:r>
            <a:r>
              <a:rPr lang="en-GB" baseline="30000" dirty="0">
                <a:sym typeface="Symbol" pitchFamily="18" charset="2"/>
              </a:rPr>
              <a:t>5</a:t>
            </a:r>
            <a:r>
              <a:rPr lang="en-GB" dirty="0">
                <a:sym typeface="Symbol" pitchFamily="18" charset="2"/>
              </a:rPr>
              <a:t>)</a:t>
            </a:r>
          </a:p>
          <a:p>
            <a:pPr lvl="1"/>
            <a:r>
              <a:rPr lang="en-GB" dirty="0" err="1" smtClean="0">
                <a:sym typeface="Symbol" pitchFamily="18" charset="2"/>
              </a:rPr>
              <a:t>Dispositivos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alta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ganancia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pueden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tener</a:t>
            </a:r>
            <a:r>
              <a:rPr lang="en-GB" dirty="0" smtClean="0">
                <a:sym typeface="Symbol" pitchFamily="18" charset="2"/>
              </a:rPr>
              <a:t> 160 </a:t>
            </a:r>
            <a:r>
              <a:rPr lang="en-GB" dirty="0">
                <a:sym typeface="Symbol" pitchFamily="18" charset="2"/>
              </a:rPr>
              <a:t>dB (10</a:t>
            </a:r>
            <a:r>
              <a:rPr lang="en-GB" baseline="30000" dirty="0">
                <a:sym typeface="Symbol" pitchFamily="18" charset="2"/>
              </a:rPr>
              <a:t>8</a:t>
            </a:r>
            <a:r>
              <a:rPr lang="en-GB" dirty="0">
                <a:sym typeface="Symbol" pitchFamily="18" charset="2"/>
              </a:rPr>
              <a:t>)</a:t>
            </a:r>
          </a:p>
          <a:p>
            <a:pPr lvl="1"/>
            <a:r>
              <a:rPr lang="en-GB" dirty="0" smtClean="0">
                <a:sym typeface="Symbol" pitchFamily="18" charset="2"/>
              </a:rPr>
              <a:t>Si </a:t>
            </a:r>
            <a:r>
              <a:rPr lang="en-GB" dirty="0" err="1" smtClean="0">
                <a:sym typeface="Symbol" pitchFamily="18" charset="2"/>
              </a:rPr>
              <a:t>bién</a:t>
            </a:r>
            <a:r>
              <a:rPr lang="en-GB" dirty="0" smtClean="0">
                <a:sym typeface="Symbol" pitchFamily="18" charset="2"/>
              </a:rPr>
              <a:t> no </a:t>
            </a:r>
            <a:r>
              <a:rPr lang="en-GB" dirty="0" err="1" smtClean="0">
                <a:sym typeface="Symbol" pitchFamily="18" charset="2"/>
              </a:rPr>
              <a:t>es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infinita</a:t>
            </a:r>
            <a:r>
              <a:rPr lang="en-GB" dirty="0" smtClean="0">
                <a:sym typeface="Symbol" pitchFamily="18" charset="2"/>
              </a:rPr>
              <a:t> la </a:t>
            </a:r>
            <a:r>
              <a:rPr lang="en-GB" dirty="0" err="1" smtClean="0">
                <a:sym typeface="Symbol" pitchFamily="18" charset="2"/>
              </a:rPr>
              <a:t>ganancia</a:t>
            </a:r>
            <a:r>
              <a:rPr lang="en-GB" dirty="0" smtClean="0">
                <a:sym typeface="Symbol" pitchFamily="18" charset="2"/>
              </a:rPr>
              <a:t> de los amp. op. </a:t>
            </a:r>
            <a:r>
              <a:rPr lang="en-GB" dirty="0" err="1" smtClean="0">
                <a:sym typeface="Symbol" pitchFamily="18" charset="2"/>
              </a:rPr>
              <a:t>es</a:t>
            </a:r>
            <a:r>
              <a:rPr lang="en-GB" dirty="0" smtClean="0">
                <a:sym typeface="Symbol" pitchFamily="18" charset="2"/>
              </a:rPr>
              <a:t> lo “</a:t>
            </a:r>
            <a:r>
              <a:rPr lang="en-GB" dirty="0" err="1" smtClean="0">
                <a:sym typeface="Symbol" pitchFamily="18" charset="2"/>
              </a:rPr>
              <a:t>suficientemente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alta</a:t>
            </a:r>
            <a:r>
              <a:rPr lang="en-GB" dirty="0" smtClean="0">
                <a:sym typeface="Symbol" pitchFamily="18" charset="2"/>
              </a:rPr>
              <a:t>”.</a:t>
            </a:r>
            <a:endParaRPr lang="en-GB" dirty="0">
              <a:sym typeface="Symbol" pitchFamily="18" charset="2"/>
            </a:endParaRPr>
          </a:p>
          <a:p>
            <a:pPr lvl="1"/>
            <a:r>
              <a:rPr lang="en-GB" dirty="0" smtClean="0">
                <a:sym typeface="Symbol" pitchFamily="18" charset="2"/>
              </a:rPr>
              <a:t>Sin embargo , la </a:t>
            </a:r>
            <a:r>
              <a:rPr lang="en-GB" dirty="0" err="1" smtClean="0">
                <a:sym typeface="Symbol" pitchFamily="18" charset="2"/>
              </a:rPr>
              <a:t>ganancia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varía</a:t>
            </a:r>
            <a:r>
              <a:rPr lang="en-GB" dirty="0" smtClean="0">
                <a:sym typeface="Symbol" pitchFamily="18" charset="2"/>
              </a:rPr>
              <a:t> entre </a:t>
            </a:r>
            <a:r>
              <a:rPr lang="en-GB" dirty="0" err="1" smtClean="0">
                <a:sym typeface="Symbol" pitchFamily="18" charset="2"/>
              </a:rPr>
              <a:t>iguales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dispositos</a:t>
            </a:r>
            <a:r>
              <a:rPr lang="en-GB" dirty="0" smtClean="0">
                <a:sym typeface="Symbol" pitchFamily="18" charset="2"/>
              </a:rPr>
              <a:t> y con la </a:t>
            </a:r>
            <a:r>
              <a:rPr lang="en-GB" dirty="0" err="1" smtClean="0">
                <a:sym typeface="Symbol" pitchFamily="18" charset="2"/>
              </a:rPr>
              <a:t>temperatura</a:t>
            </a:r>
            <a:r>
              <a:rPr lang="en-GB" dirty="0" smtClean="0">
                <a:sym typeface="Symbol" pitchFamily="18" charset="2"/>
              </a:rPr>
              <a:t>.</a:t>
            </a:r>
            <a:endParaRPr lang="en-GB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Resistencia de </a:t>
            </a:r>
            <a:r>
              <a:rPr lang="en-GB" b="1" dirty="0" err="1" smtClean="0">
                <a:solidFill>
                  <a:srgbClr val="0000FF"/>
                </a:solidFill>
              </a:rPr>
              <a:t>Entrada</a:t>
            </a:r>
            <a:endParaRPr lang="en-GB" b="1" dirty="0">
              <a:solidFill>
                <a:srgbClr val="0000FF"/>
              </a:solidFill>
            </a:endParaRPr>
          </a:p>
          <a:p>
            <a:pPr lvl="1"/>
            <a:r>
              <a:rPr lang="en-GB" dirty="0" err="1" smtClean="0"/>
              <a:t>resistencia</a:t>
            </a:r>
            <a:r>
              <a:rPr lang="en-GB" dirty="0" smtClean="0"/>
              <a:t> de </a:t>
            </a:r>
            <a:r>
              <a:rPr lang="en-GB" dirty="0" err="1" smtClean="0"/>
              <a:t>entrada</a:t>
            </a:r>
            <a:r>
              <a:rPr lang="en-GB" dirty="0" smtClean="0"/>
              <a:t> </a:t>
            </a:r>
            <a:r>
              <a:rPr lang="en-GB" dirty="0" err="1" smtClean="0"/>
              <a:t>típica</a:t>
            </a:r>
            <a:r>
              <a:rPr lang="en-GB" dirty="0" smtClean="0"/>
              <a:t> de un </a:t>
            </a:r>
            <a:r>
              <a:rPr lang="en-GB" dirty="0"/>
              <a:t>741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/>
              <a:t>2 M</a:t>
            </a:r>
            <a:r>
              <a:rPr lang="en-GB" dirty="0">
                <a:sym typeface="Symbol" pitchFamily="18" charset="2"/>
              </a:rPr>
              <a:t></a:t>
            </a:r>
          </a:p>
          <a:p>
            <a:pPr lvl="1"/>
            <a:r>
              <a:rPr lang="en-GB" dirty="0" err="1" smtClean="0">
                <a:sym typeface="Symbol" pitchFamily="18" charset="2"/>
              </a:rPr>
              <a:t>muy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variable, </a:t>
            </a:r>
            <a:r>
              <a:rPr lang="en-GB" dirty="0" err="1" smtClean="0">
                <a:sym typeface="Symbol" pitchFamily="18" charset="2"/>
              </a:rPr>
              <a:t>para</a:t>
            </a:r>
            <a:r>
              <a:rPr lang="en-GB" dirty="0" smtClean="0">
                <a:sym typeface="Symbol" pitchFamily="18" charset="2"/>
              </a:rPr>
              <a:t> un </a:t>
            </a:r>
            <a:r>
              <a:rPr lang="en-GB" dirty="0">
                <a:sym typeface="Symbol" pitchFamily="18" charset="2"/>
              </a:rPr>
              <a:t>741 </a:t>
            </a:r>
            <a:r>
              <a:rPr lang="en-GB" dirty="0" err="1" smtClean="0">
                <a:sym typeface="Symbol" pitchFamily="18" charset="2"/>
              </a:rPr>
              <a:t>puede</a:t>
            </a:r>
            <a:r>
              <a:rPr lang="en-GB" dirty="0" smtClean="0">
                <a:sym typeface="Symbol" pitchFamily="18" charset="2"/>
              </a:rPr>
              <a:t> ser tan </a:t>
            </a:r>
            <a:r>
              <a:rPr lang="en-GB" dirty="0" err="1" smtClean="0">
                <a:sym typeface="Symbol" pitchFamily="18" charset="2"/>
              </a:rPr>
              <a:t>baja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como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300 k</a:t>
            </a:r>
            <a:r>
              <a:rPr lang="en-GB" dirty="0" smtClean="0">
                <a:sym typeface="Symbol" pitchFamily="18" charset="2"/>
              </a:rPr>
              <a:t></a:t>
            </a:r>
            <a:endParaRPr lang="en-GB" dirty="0">
              <a:sym typeface="Symbol" pitchFamily="18" charset="2"/>
            </a:endParaRPr>
          </a:p>
          <a:p>
            <a:pPr lvl="1"/>
            <a:r>
              <a:rPr lang="en-GB" dirty="0" smtClean="0">
                <a:sym typeface="Symbol" pitchFamily="18" charset="2"/>
              </a:rPr>
              <a:t>los </a:t>
            </a:r>
            <a:r>
              <a:rPr lang="en-GB" dirty="0" err="1" smtClean="0">
                <a:sym typeface="Symbol" pitchFamily="18" charset="2"/>
              </a:rPr>
              <a:t>parámetros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anteriores</a:t>
            </a:r>
            <a:r>
              <a:rPr lang="en-GB" dirty="0" smtClean="0">
                <a:sym typeface="Symbol" pitchFamily="18" charset="2"/>
              </a:rPr>
              <a:t> son </a:t>
            </a:r>
            <a:r>
              <a:rPr lang="en-GB" dirty="0" err="1" smtClean="0">
                <a:sym typeface="Symbol" pitchFamily="18" charset="2"/>
              </a:rPr>
              <a:t>basados</a:t>
            </a:r>
            <a:r>
              <a:rPr lang="en-GB" dirty="0" smtClean="0">
                <a:sym typeface="Symbol" pitchFamily="18" charset="2"/>
              </a:rPr>
              <a:t> en </a:t>
            </a:r>
            <a:r>
              <a:rPr lang="en-GB" dirty="0" err="1" smtClean="0">
                <a:sym typeface="Symbol" pitchFamily="18" charset="2"/>
              </a:rPr>
              <a:t>integrados</a:t>
            </a:r>
            <a:r>
              <a:rPr lang="en-GB" dirty="0" smtClean="0">
                <a:sym typeface="Symbol" pitchFamily="18" charset="2"/>
              </a:rPr>
              <a:t> con </a:t>
            </a:r>
            <a:r>
              <a:rPr lang="en-GB" b="1" dirty="0" err="1" smtClean="0">
                <a:solidFill>
                  <a:srgbClr val="0000FF"/>
                </a:solidFill>
                <a:sym typeface="Symbol" pitchFamily="18" charset="2"/>
              </a:rPr>
              <a:t>transistores</a:t>
            </a:r>
            <a:r>
              <a:rPr lang="en-GB" b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sym typeface="Symbol" pitchFamily="18" charset="2"/>
              </a:rPr>
              <a:t>bipolares</a:t>
            </a:r>
            <a:endParaRPr lang="en-GB" b="1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GB" dirty="0" smtClean="0">
                <a:sym typeface="Symbol" pitchFamily="18" charset="2"/>
              </a:rPr>
              <a:t>amp. op </a:t>
            </a:r>
            <a:r>
              <a:rPr lang="en-GB" dirty="0" err="1" smtClean="0">
                <a:sym typeface="Symbol" pitchFamily="18" charset="2"/>
              </a:rPr>
              <a:t>basados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es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b="1" dirty="0" smtClean="0">
                <a:solidFill>
                  <a:srgbClr val="0000FF"/>
                </a:solidFill>
                <a:sym typeface="Symbol" pitchFamily="18" charset="2"/>
              </a:rPr>
              <a:t>FET (field-effect transistors)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generalmente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una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resistencia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entrada</a:t>
            </a:r>
            <a:r>
              <a:rPr lang="en-GB" dirty="0" smtClean="0">
                <a:sym typeface="Symbol" pitchFamily="18" charset="2"/>
              </a:rPr>
              <a:t> mucho </a:t>
            </a:r>
            <a:r>
              <a:rPr lang="en-GB" dirty="0" err="1" smtClean="0">
                <a:sym typeface="Symbol" pitchFamily="18" charset="2"/>
              </a:rPr>
              <a:t>más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alta</a:t>
            </a:r>
            <a:r>
              <a:rPr lang="en-GB" dirty="0" smtClean="0">
                <a:sym typeface="Symbol" pitchFamily="18" charset="2"/>
              </a:rPr>
              <a:t>, </a:t>
            </a:r>
            <a:r>
              <a:rPr lang="en-GB" dirty="0" err="1" smtClean="0">
                <a:sym typeface="Symbol" pitchFamily="18" charset="2"/>
              </a:rPr>
              <a:t>quizas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10</a:t>
            </a:r>
            <a:r>
              <a:rPr lang="en-GB" baseline="30000" dirty="0">
                <a:sym typeface="Symbol" pitchFamily="18" charset="2"/>
              </a:rPr>
              <a:t>12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</a:t>
            </a:r>
            <a:endParaRPr lang="en-GB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r>
              <a:rPr lang="en-US" sz="2400" dirty="0" err="1" smtClean="0"/>
              <a:t>Introducción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Amplificador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</a:t>
            </a:r>
            <a:r>
              <a:rPr lang="en-US" sz="2400" dirty="0" smtClean="0"/>
              <a:t> Ideal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Circuitos</a:t>
            </a:r>
            <a:r>
              <a:rPr lang="en-US" sz="2400" dirty="0" smtClean="0"/>
              <a:t> </a:t>
            </a:r>
            <a:r>
              <a:rPr lang="en-US" sz="2400" dirty="0" err="1" smtClean="0"/>
              <a:t>Básicos</a:t>
            </a:r>
            <a:r>
              <a:rPr lang="en-US" sz="2400" dirty="0" smtClean="0"/>
              <a:t> con </a:t>
            </a:r>
            <a:r>
              <a:rPr lang="en-US" sz="2400" dirty="0" err="1" smtClean="0"/>
              <a:t>Amplificadores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Operacionales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Otros</a:t>
            </a:r>
            <a:r>
              <a:rPr lang="en-US" sz="2400" dirty="0" smtClean="0"/>
              <a:t> </a:t>
            </a:r>
            <a:r>
              <a:rPr lang="en-US" sz="2400" dirty="0" err="1" smtClean="0"/>
              <a:t>Circuitos</a:t>
            </a:r>
            <a:r>
              <a:rPr lang="en-US" sz="2400" dirty="0" smtClean="0"/>
              <a:t> </a:t>
            </a:r>
            <a:r>
              <a:rPr lang="en-US" sz="2400" dirty="0" err="1" smtClean="0"/>
              <a:t>Útiles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Amplificadores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Reales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err="1" smtClean="0"/>
              <a:t>Selección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Valores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Componentes</a:t>
            </a:r>
            <a:endParaRPr lang="en-US" sz="2400" dirty="0"/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</a:rPr>
              <a:t>Resistancia</a:t>
            </a:r>
            <a:r>
              <a:rPr lang="en-GB" b="1" dirty="0" smtClean="0">
                <a:solidFill>
                  <a:srgbClr val="0000FF"/>
                </a:solidFill>
              </a:rPr>
              <a:t> de </a:t>
            </a:r>
            <a:r>
              <a:rPr lang="en-GB" b="1" dirty="0" err="1" smtClean="0">
                <a:solidFill>
                  <a:srgbClr val="0000FF"/>
                </a:solidFill>
              </a:rPr>
              <a:t>Salida</a:t>
            </a:r>
            <a:endParaRPr lang="en-GB" b="1" dirty="0">
              <a:solidFill>
                <a:srgbClr val="0000FF"/>
              </a:solidFill>
            </a:endParaRPr>
          </a:p>
          <a:p>
            <a:pPr lvl="1"/>
            <a:r>
              <a:rPr lang="en-GB" dirty="0" smtClean="0"/>
              <a:t>La </a:t>
            </a:r>
            <a:r>
              <a:rPr lang="en-GB" dirty="0" err="1" smtClean="0"/>
              <a:t>resistencia</a:t>
            </a:r>
            <a:r>
              <a:rPr lang="en-GB" dirty="0" smtClean="0"/>
              <a:t> de </a:t>
            </a:r>
            <a:r>
              <a:rPr lang="en-GB" dirty="0" err="1" smtClean="0"/>
              <a:t>salida</a:t>
            </a:r>
            <a:r>
              <a:rPr lang="en-GB" dirty="0" smtClean="0"/>
              <a:t> </a:t>
            </a:r>
            <a:r>
              <a:rPr lang="en-GB" dirty="0" err="1" smtClean="0"/>
              <a:t>típica</a:t>
            </a:r>
            <a:r>
              <a:rPr lang="en-GB" dirty="0" smtClean="0"/>
              <a:t> de un 741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/>
              <a:t>75 </a:t>
            </a:r>
            <a:r>
              <a:rPr lang="en-GB" dirty="0">
                <a:sym typeface="Symbol" pitchFamily="18" charset="2"/>
              </a:rPr>
              <a:t></a:t>
            </a:r>
          </a:p>
          <a:p>
            <a:pPr lvl="1"/>
            <a:r>
              <a:rPr lang="en-GB" dirty="0" err="1" smtClean="0">
                <a:sym typeface="Symbol" pitchFamily="18" charset="2"/>
              </a:rPr>
              <a:t>Muy</a:t>
            </a:r>
            <a:r>
              <a:rPr lang="en-GB" dirty="0" smtClean="0">
                <a:sym typeface="Symbol" pitchFamily="18" charset="2"/>
              </a:rPr>
              <a:t> variable</a:t>
            </a:r>
            <a:endParaRPr lang="en-GB" dirty="0">
              <a:sym typeface="Symbol" pitchFamily="18" charset="2"/>
            </a:endParaRPr>
          </a:p>
          <a:p>
            <a:pPr lvl="1"/>
            <a:r>
              <a:rPr lang="en-GB" dirty="0" smtClean="0">
                <a:sym typeface="Symbol" pitchFamily="18" charset="2"/>
              </a:rPr>
              <a:t>A </a:t>
            </a:r>
            <a:r>
              <a:rPr lang="en-GB" dirty="0" err="1" smtClean="0">
                <a:sym typeface="Symbol" pitchFamily="18" charset="2"/>
              </a:rPr>
              <a:t>menudo</a:t>
            </a:r>
            <a:r>
              <a:rPr lang="en-GB" dirty="0" smtClean="0">
                <a:sym typeface="Symbol" pitchFamily="18" charset="2"/>
              </a:rPr>
              <a:t> de mayor </a:t>
            </a:r>
            <a:r>
              <a:rPr lang="en-GB" dirty="0" err="1" smtClean="0">
                <a:sym typeface="Symbol" pitchFamily="18" charset="2"/>
              </a:rPr>
              <a:t>importancia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es</a:t>
            </a:r>
            <a:r>
              <a:rPr lang="en-GB" dirty="0" smtClean="0">
                <a:sym typeface="Symbol" pitchFamily="18" charset="2"/>
              </a:rPr>
              <a:t> la </a:t>
            </a:r>
            <a:r>
              <a:rPr lang="en-GB" dirty="0" err="1" smtClean="0">
                <a:sym typeface="Symbol" pitchFamily="18" charset="2"/>
              </a:rPr>
              <a:t>corriente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salida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máxima</a:t>
            </a:r>
            <a:endParaRPr lang="en-GB" dirty="0">
              <a:sym typeface="Symbol" pitchFamily="18" charset="2"/>
            </a:endParaRPr>
          </a:p>
          <a:p>
            <a:pPr lvl="1"/>
            <a:r>
              <a:rPr lang="en-GB" dirty="0" smtClean="0">
                <a:sym typeface="Symbol" pitchFamily="18" charset="2"/>
              </a:rPr>
              <a:t>el </a:t>
            </a:r>
            <a:r>
              <a:rPr lang="en-GB" dirty="0">
                <a:sym typeface="Symbol" pitchFamily="18" charset="2"/>
              </a:rPr>
              <a:t>741 </a:t>
            </a:r>
            <a:r>
              <a:rPr lang="en-GB" dirty="0" err="1" smtClean="0">
                <a:sym typeface="Symbol" pitchFamily="18" charset="2"/>
              </a:rPr>
              <a:t>suministra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20 </a:t>
            </a:r>
            <a:r>
              <a:rPr lang="en-GB" dirty="0" err="1">
                <a:sym typeface="Symbol" pitchFamily="18" charset="2"/>
              </a:rPr>
              <a:t>mA</a:t>
            </a:r>
            <a:endParaRPr lang="en-GB" dirty="0">
              <a:sym typeface="Symbol" pitchFamily="18" charset="2"/>
            </a:endParaRPr>
          </a:p>
          <a:p>
            <a:pPr lvl="1"/>
            <a:r>
              <a:rPr lang="en-GB" dirty="0" err="1" smtClean="0">
                <a:sym typeface="Symbol" pitchFamily="18" charset="2"/>
              </a:rPr>
              <a:t>Dispositivos</a:t>
            </a:r>
            <a:r>
              <a:rPr lang="en-GB" dirty="0" smtClean="0">
                <a:sym typeface="Symbol" pitchFamily="18" charset="2"/>
              </a:rPr>
              <a:t> de mayor </a:t>
            </a:r>
            <a:r>
              <a:rPr lang="en-GB" dirty="0" err="1" smtClean="0">
                <a:sym typeface="Symbol" pitchFamily="18" charset="2"/>
              </a:rPr>
              <a:t>potencia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pueden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suministrar</a:t>
            </a:r>
            <a:r>
              <a:rPr lang="en-GB" dirty="0" smtClean="0">
                <a:sym typeface="Symbol" pitchFamily="18" charset="2"/>
              </a:rPr>
              <a:t> 1 Ampere </a:t>
            </a:r>
            <a:r>
              <a:rPr lang="en-GB" dirty="0" err="1" smtClean="0">
                <a:sym typeface="Symbol" pitchFamily="18" charset="2"/>
              </a:rPr>
              <a:t>ol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más</a:t>
            </a:r>
            <a:r>
              <a:rPr lang="en-GB" dirty="0" smtClean="0">
                <a:sym typeface="Symbol" pitchFamily="18" charset="2"/>
              </a:rPr>
              <a:t>.</a:t>
            </a:r>
            <a:endParaRPr lang="en-GB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</a:rPr>
              <a:t>Rango</a:t>
            </a:r>
            <a:r>
              <a:rPr lang="en-GB" b="1" dirty="0" smtClean="0">
                <a:solidFill>
                  <a:srgbClr val="0000FF"/>
                </a:solidFill>
              </a:rPr>
              <a:t> de </a:t>
            </a:r>
            <a:r>
              <a:rPr lang="en-GB" b="1" dirty="0" err="1" smtClean="0">
                <a:solidFill>
                  <a:srgbClr val="0000FF"/>
                </a:solidFill>
              </a:rPr>
              <a:t>las</a:t>
            </a:r>
            <a:r>
              <a:rPr lang="en-GB" b="1" dirty="0" smtClean="0">
                <a:solidFill>
                  <a:srgbClr val="0000FF"/>
                </a:solidFill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</a:rPr>
              <a:t>fuentes</a:t>
            </a:r>
            <a:r>
              <a:rPr lang="en-GB" b="1" dirty="0" smtClean="0">
                <a:solidFill>
                  <a:srgbClr val="0000FF"/>
                </a:solidFill>
              </a:rPr>
              <a:t> de </a:t>
            </a:r>
            <a:r>
              <a:rPr lang="en-GB" b="1" dirty="0" err="1" smtClean="0">
                <a:solidFill>
                  <a:srgbClr val="0000FF"/>
                </a:solidFill>
              </a:rPr>
              <a:t>alimentación</a:t>
            </a:r>
            <a:endParaRPr lang="en-GB" b="1" dirty="0">
              <a:solidFill>
                <a:srgbClr val="0000FF"/>
              </a:solidFill>
            </a:endParaRPr>
          </a:p>
          <a:p>
            <a:pPr lvl="1"/>
            <a:r>
              <a:rPr lang="en-GB" dirty="0" err="1" smtClean="0"/>
              <a:t>típico</a:t>
            </a:r>
            <a:r>
              <a:rPr lang="en-GB" dirty="0" smtClean="0"/>
              <a:t> </a:t>
            </a:r>
            <a:r>
              <a:rPr lang="en-GB" dirty="0" err="1" smtClean="0"/>
              <a:t>fuentes</a:t>
            </a:r>
            <a:r>
              <a:rPr lang="en-GB" dirty="0" smtClean="0"/>
              <a:t> de </a:t>
            </a:r>
            <a:r>
              <a:rPr lang="en-GB" dirty="0"/>
              <a:t>+15 V </a:t>
            </a:r>
            <a:r>
              <a:rPr lang="en-GB" dirty="0" smtClean="0"/>
              <a:t>y </a:t>
            </a:r>
            <a:r>
              <a:rPr lang="en-GB" dirty="0"/>
              <a:t>– 15 V, </a:t>
            </a:r>
            <a:r>
              <a:rPr lang="en-GB" dirty="0" err="1" smtClean="0"/>
              <a:t>pero</a:t>
            </a:r>
            <a:r>
              <a:rPr lang="en-GB" dirty="0" smtClean="0"/>
              <a:t> un </a:t>
            </a:r>
            <a:r>
              <a:rPr lang="en-GB" dirty="0" err="1" smtClean="0"/>
              <a:t>rango</a:t>
            </a:r>
            <a:r>
              <a:rPr lang="en-GB" dirty="0" smtClean="0"/>
              <a:t> </a:t>
            </a:r>
            <a:r>
              <a:rPr lang="en-GB" dirty="0" err="1" smtClean="0"/>
              <a:t>amplio</a:t>
            </a:r>
            <a:r>
              <a:rPr lang="en-GB" dirty="0" smtClean="0"/>
              <a:t> </a:t>
            </a:r>
            <a:r>
              <a:rPr lang="en-GB" dirty="0" err="1" smtClean="0"/>
              <a:t>amplio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usualmente</a:t>
            </a:r>
            <a:r>
              <a:rPr lang="en-GB" dirty="0" smtClean="0"/>
              <a:t> </a:t>
            </a:r>
            <a:r>
              <a:rPr lang="en-GB" dirty="0" err="1" smtClean="0"/>
              <a:t>posible</a:t>
            </a:r>
            <a:r>
              <a:rPr lang="en-GB" dirty="0" smtClean="0"/>
              <a:t>.</a:t>
            </a:r>
            <a:endParaRPr lang="en-GB" dirty="0"/>
          </a:p>
          <a:p>
            <a:pPr lvl="1"/>
            <a:r>
              <a:rPr lang="en-GB" dirty="0" smtClean="0"/>
              <a:t>El 741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usar</a:t>
            </a:r>
            <a:r>
              <a:rPr lang="en-GB" dirty="0" smtClean="0"/>
              <a:t> </a:t>
            </a:r>
            <a:r>
              <a:rPr lang="en-GB" dirty="0" err="1" smtClean="0"/>
              <a:t>tensiones</a:t>
            </a:r>
            <a:r>
              <a:rPr lang="en-GB" dirty="0" smtClean="0"/>
              <a:t> en el </a:t>
            </a:r>
            <a:r>
              <a:rPr lang="en-GB" dirty="0" err="1" smtClean="0"/>
              <a:t>rango</a:t>
            </a:r>
            <a:r>
              <a:rPr lang="en-GB" dirty="0" smtClean="0"/>
              <a:t> </a:t>
            </a:r>
            <a:r>
              <a:rPr lang="en-GB" dirty="0">
                <a:sym typeface="Symbol" pitchFamily="18" charset="2"/>
              </a:rPr>
              <a:t>5 V </a:t>
            </a:r>
            <a:r>
              <a:rPr lang="en-GB" dirty="0" smtClean="0">
                <a:sym typeface="Symbol" pitchFamily="18" charset="2"/>
              </a:rPr>
              <a:t>a </a:t>
            </a:r>
            <a:r>
              <a:rPr lang="en-GB" dirty="0">
                <a:sym typeface="Symbol" pitchFamily="18" charset="2"/>
              </a:rPr>
              <a:t>18 V</a:t>
            </a:r>
          </a:p>
          <a:p>
            <a:pPr lvl="1"/>
            <a:r>
              <a:rPr lang="en-GB" dirty="0" err="1" smtClean="0">
                <a:sym typeface="Symbol" pitchFamily="18" charset="2"/>
              </a:rPr>
              <a:t>Algunos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dispositivos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usan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tensiones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30 V </a:t>
            </a:r>
            <a:r>
              <a:rPr lang="en-GB" dirty="0" smtClean="0">
                <a:sym typeface="Symbol" pitchFamily="18" charset="2"/>
              </a:rPr>
              <a:t>o </a:t>
            </a:r>
            <a:r>
              <a:rPr lang="en-GB" dirty="0" err="1" smtClean="0">
                <a:sym typeface="Symbol" pitchFamily="18" charset="2"/>
              </a:rPr>
              <a:t>más</a:t>
            </a:r>
            <a:endParaRPr lang="en-GB" dirty="0">
              <a:sym typeface="Symbol" pitchFamily="18" charset="2"/>
            </a:endParaRPr>
          </a:p>
          <a:p>
            <a:pPr lvl="1"/>
            <a:r>
              <a:rPr lang="en-GB" dirty="0" err="1" smtClean="0">
                <a:sym typeface="Symbol" pitchFamily="18" charset="2"/>
              </a:rPr>
              <a:t>otros</a:t>
            </a:r>
            <a:r>
              <a:rPr lang="en-GB" dirty="0" smtClean="0">
                <a:sym typeface="Symbol" pitchFamily="18" charset="2"/>
              </a:rPr>
              <a:t>, </a:t>
            </a:r>
            <a:r>
              <a:rPr lang="en-GB" dirty="0" err="1" smtClean="0">
                <a:sym typeface="Symbol" pitchFamily="18" charset="2"/>
              </a:rPr>
              <a:t>diseñados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para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bajas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tensiones</a:t>
            </a:r>
            <a:r>
              <a:rPr lang="en-GB" dirty="0" smtClean="0">
                <a:sym typeface="Symbol" pitchFamily="18" charset="2"/>
              </a:rPr>
              <a:t>, </a:t>
            </a:r>
            <a:r>
              <a:rPr lang="en-GB" dirty="0" err="1" smtClean="0">
                <a:sym typeface="Symbol" pitchFamily="18" charset="2"/>
              </a:rPr>
              <a:t>pueden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usar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sym typeface="Symbol" pitchFamily="18" charset="2"/>
              </a:rPr>
              <a:t>1.5 V</a:t>
            </a:r>
          </a:p>
          <a:p>
            <a:pPr lvl="1"/>
            <a:r>
              <a:rPr lang="en-GB" dirty="0" err="1" smtClean="0">
                <a:sym typeface="Symbol" pitchFamily="18" charset="2"/>
              </a:rPr>
              <a:t>Muchos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operacionales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permiten</a:t>
            </a:r>
            <a:r>
              <a:rPr lang="en-GB" dirty="0" smtClean="0">
                <a:sym typeface="Symbol" pitchFamily="18" charset="2"/>
              </a:rPr>
              <a:t> la </a:t>
            </a:r>
            <a:r>
              <a:rPr lang="en-GB" dirty="0" err="1" smtClean="0">
                <a:sym typeface="Symbol" pitchFamily="18" charset="2"/>
              </a:rPr>
              <a:t>operación</a:t>
            </a:r>
            <a:r>
              <a:rPr lang="en-GB" dirty="0" smtClean="0">
                <a:sym typeface="Symbol" pitchFamily="18" charset="2"/>
              </a:rPr>
              <a:t> con </a:t>
            </a:r>
            <a:r>
              <a:rPr lang="en-GB" dirty="0" err="1" smtClean="0">
                <a:sym typeface="Symbol" pitchFamily="18" charset="2"/>
              </a:rPr>
              <a:t>una</a:t>
            </a:r>
            <a:r>
              <a:rPr lang="en-GB" dirty="0" smtClean="0">
                <a:sym typeface="Symbol" pitchFamily="18" charset="2"/>
              </a:rPr>
              <a:t>  </a:t>
            </a:r>
            <a:r>
              <a:rPr lang="en-GB" dirty="0" err="1" smtClean="0">
                <a:sym typeface="Symbol" pitchFamily="18" charset="2"/>
              </a:rPr>
              <a:t>única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fuente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tensión</a:t>
            </a:r>
            <a:r>
              <a:rPr lang="en-GB" dirty="0" smtClean="0">
                <a:sym typeface="Symbol" pitchFamily="18" charset="2"/>
              </a:rPr>
              <a:t>, </a:t>
            </a:r>
            <a:r>
              <a:rPr lang="en-GB" dirty="0" err="1" smtClean="0">
                <a:sym typeface="Symbol" pitchFamily="18" charset="2"/>
              </a:rPr>
              <a:t>típicamente</a:t>
            </a:r>
            <a:r>
              <a:rPr lang="en-GB" dirty="0" smtClean="0">
                <a:sym typeface="Symbol" pitchFamily="18" charset="2"/>
              </a:rPr>
              <a:t> en el </a:t>
            </a:r>
            <a:r>
              <a:rPr lang="en-GB" dirty="0" err="1" smtClean="0">
                <a:sym typeface="Symbol" pitchFamily="18" charset="2"/>
              </a:rPr>
              <a:t>rango</a:t>
            </a:r>
            <a:r>
              <a:rPr lang="en-GB" dirty="0" smtClean="0">
                <a:sym typeface="Symbol" pitchFamily="18" charset="2"/>
              </a:rPr>
              <a:t> de 4 a </a:t>
            </a:r>
            <a:r>
              <a:rPr lang="en-GB" dirty="0">
                <a:sym typeface="Symbol" pitchFamily="18" charset="2"/>
              </a:rPr>
              <a:t>30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</a:rPr>
              <a:t>Rango</a:t>
            </a:r>
            <a:r>
              <a:rPr lang="en-GB" b="1" dirty="0" smtClean="0">
                <a:solidFill>
                  <a:srgbClr val="0000FF"/>
                </a:solidFill>
              </a:rPr>
              <a:t> de </a:t>
            </a:r>
            <a:r>
              <a:rPr lang="en-GB" b="1" dirty="0" err="1" smtClean="0">
                <a:solidFill>
                  <a:srgbClr val="0000FF"/>
                </a:solidFill>
              </a:rPr>
              <a:t>Tensión</a:t>
            </a:r>
            <a:r>
              <a:rPr lang="en-GB" b="1" dirty="0" smtClean="0">
                <a:solidFill>
                  <a:srgbClr val="0000FF"/>
                </a:solidFill>
              </a:rPr>
              <a:t> de </a:t>
            </a:r>
            <a:r>
              <a:rPr lang="en-GB" b="1" dirty="0" err="1" smtClean="0">
                <a:solidFill>
                  <a:srgbClr val="0000FF"/>
                </a:solidFill>
              </a:rPr>
              <a:t>Salida</a:t>
            </a:r>
            <a:endParaRPr lang="en-GB" b="1" dirty="0">
              <a:solidFill>
                <a:srgbClr val="0000FF"/>
              </a:solidFill>
            </a:endParaRPr>
          </a:p>
          <a:p>
            <a:pPr lvl="1"/>
            <a:r>
              <a:rPr lang="en-GB" dirty="0" err="1" smtClean="0"/>
              <a:t>Determinado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el </a:t>
            </a:r>
            <a:r>
              <a:rPr lang="en-GB" dirty="0" err="1" smtClean="0"/>
              <a:t>tipo</a:t>
            </a:r>
            <a:r>
              <a:rPr lang="en-GB" dirty="0" smtClean="0"/>
              <a:t> de </a:t>
            </a:r>
            <a:r>
              <a:rPr lang="en-GB" dirty="0" err="1" smtClean="0"/>
              <a:t>operacional</a:t>
            </a:r>
            <a:r>
              <a:rPr lang="en-GB" dirty="0" smtClean="0"/>
              <a:t> y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fuentes</a:t>
            </a:r>
            <a:r>
              <a:rPr lang="en-GB" dirty="0" smtClean="0"/>
              <a:t> de </a:t>
            </a:r>
            <a:r>
              <a:rPr lang="en-GB" dirty="0" err="1" smtClean="0"/>
              <a:t>tensión</a:t>
            </a:r>
            <a:r>
              <a:rPr lang="en-GB" dirty="0" smtClean="0"/>
              <a:t> </a:t>
            </a:r>
            <a:r>
              <a:rPr lang="en-GB" dirty="0" err="1" smtClean="0"/>
              <a:t>usadas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la </a:t>
            </a:r>
            <a:r>
              <a:rPr lang="en-GB" dirty="0" err="1" smtClean="0"/>
              <a:t>alimentación</a:t>
            </a:r>
            <a:r>
              <a:rPr lang="en-GB" dirty="0" smtClean="0"/>
              <a:t>.</a:t>
            </a:r>
            <a:endParaRPr lang="en-GB" dirty="0"/>
          </a:p>
          <a:p>
            <a:pPr lvl="2"/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Por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ejemplo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para</a:t>
            </a:r>
            <a:r>
              <a:rPr lang="en-GB" dirty="0" smtClean="0">
                <a:sym typeface="Symbol" pitchFamily="18" charset="2"/>
              </a:rPr>
              <a:t> el 741, </a:t>
            </a:r>
            <a:r>
              <a:rPr lang="en-GB" dirty="0" err="1" smtClean="0">
                <a:sym typeface="Symbol" pitchFamily="18" charset="2"/>
              </a:rPr>
              <a:t>cuando</a:t>
            </a:r>
            <a:r>
              <a:rPr lang="en-GB" dirty="0" smtClean="0">
                <a:sym typeface="Symbol" pitchFamily="18" charset="2"/>
              </a:rPr>
              <a:t> se </a:t>
            </a:r>
            <a:r>
              <a:rPr lang="en-GB" dirty="0" err="1" smtClean="0">
                <a:sym typeface="Symbol" pitchFamily="18" charset="2"/>
              </a:rPr>
              <a:t>usa</a:t>
            </a:r>
            <a:r>
              <a:rPr lang="en-GB" dirty="0" smtClean="0">
                <a:sym typeface="Symbol" pitchFamily="18" charset="2"/>
              </a:rPr>
              <a:t> con </a:t>
            </a:r>
            <a:r>
              <a:rPr lang="en-GB" dirty="0" err="1" smtClean="0">
                <a:sym typeface="Symbol" pitchFamily="18" charset="2"/>
              </a:rPr>
              <a:t>fuentes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>
                <a:sym typeface="Symbol" pitchFamily="18" charset="2"/>
              </a:rPr>
              <a:t>15 </a:t>
            </a:r>
            <a:r>
              <a:rPr lang="en-GB" dirty="0" smtClean="0">
                <a:sym typeface="Symbol" pitchFamily="18" charset="2"/>
              </a:rPr>
              <a:t>V  la </a:t>
            </a:r>
            <a:r>
              <a:rPr lang="en-GB" dirty="0" err="1" smtClean="0">
                <a:sym typeface="Symbol" pitchFamily="18" charset="2"/>
              </a:rPr>
              <a:t>máxima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excursión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salida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estaría</a:t>
            </a:r>
            <a:r>
              <a:rPr lang="en-GB" dirty="0" smtClean="0">
                <a:sym typeface="Symbol" pitchFamily="18" charset="2"/>
              </a:rPr>
              <a:t> entre </a:t>
            </a:r>
            <a:r>
              <a:rPr lang="en-GB" dirty="0">
                <a:sym typeface="Symbol" pitchFamily="18" charset="2"/>
              </a:rPr>
              <a:t>13 V</a:t>
            </a:r>
          </a:p>
          <a:p>
            <a:pPr lvl="1"/>
            <a:r>
              <a:rPr lang="en-GB" dirty="0" err="1" smtClean="0">
                <a:sym typeface="Symbol" pitchFamily="18" charset="2"/>
              </a:rPr>
              <a:t>Operacionales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basados</a:t>
            </a:r>
            <a:r>
              <a:rPr lang="en-GB" dirty="0" smtClean="0">
                <a:sym typeface="Symbol" pitchFamily="18" charset="2"/>
              </a:rPr>
              <a:t> en FET </a:t>
            </a:r>
            <a:r>
              <a:rPr lang="en-GB" dirty="0" err="1" smtClean="0">
                <a:sym typeface="Symbol" pitchFamily="18" charset="2"/>
              </a:rPr>
              <a:t>logran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una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máxima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excursión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salida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muy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cercana</a:t>
            </a:r>
            <a:r>
              <a:rPr lang="en-GB" dirty="0" smtClean="0">
                <a:sym typeface="Symbol" pitchFamily="18" charset="2"/>
              </a:rPr>
              <a:t> al </a:t>
            </a:r>
            <a:r>
              <a:rPr lang="en-GB" dirty="0" err="1" smtClean="0">
                <a:sym typeface="Symbol" pitchFamily="18" charset="2"/>
              </a:rPr>
              <a:t>valor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las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fuentes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alimentación</a:t>
            </a:r>
            <a:r>
              <a:rPr lang="en-GB" dirty="0" smtClean="0">
                <a:sym typeface="Symbol" pitchFamily="18" charset="2"/>
              </a:rPr>
              <a:t>.</a:t>
            </a:r>
            <a:endParaRPr lang="en-GB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err="1" smtClean="0">
                <a:solidFill>
                  <a:srgbClr val="0000FF"/>
                </a:solidFill>
              </a:rPr>
              <a:t>Respuesta</a:t>
            </a:r>
            <a:r>
              <a:rPr lang="en-GB" b="1" dirty="0" smtClean="0">
                <a:solidFill>
                  <a:srgbClr val="0000FF"/>
                </a:solidFill>
              </a:rPr>
              <a:t> en </a:t>
            </a:r>
            <a:r>
              <a:rPr lang="en-GB" b="1" dirty="0" err="1" smtClean="0">
                <a:solidFill>
                  <a:srgbClr val="0000FF"/>
                </a:solidFill>
              </a:rPr>
              <a:t>Frecuencia</a:t>
            </a:r>
            <a:endParaRPr lang="en-GB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sym typeface="Symbol" pitchFamily="18" charset="2"/>
              </a:rPr>
              <a:t>La </a:t>
            </a:r>
            <a:r>
              <a:rPr lang="en-GB" dirty="0" err="1" smtClean="0">
                <a:sym typeface="Symbol" pitchFamily="18" charset="2"/>
              </a:rPr>
              <a:t>típica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para</a:t>
            </a:r>
            <a:r>
              <a:rPr lang="en-GB" dirty="0" smtClean="0">
                <a:sym typeface="Symbol" pitchFamily="18" charset="2"/>
              </a:rPr>
              <a:t> el 741 se </a:t>
            </a:r>
            <a:r>
              <a:rPr lang="en-GB" dirty="0" err="1" smtClean="0">
                <a:sym typeface="Symbol" pitchFamily="18" charset="2"/>
              </a:rPr>
              <a:t>muestra</a:t>
            </a:r>
            <a:r>
              <a:rPr lang="en-GB" dirty="0" smtClean="0">
                <a:sym typeface="Symbol" pitchFamily="18" charset="2"/>
              </a:rPr>
              <a:t> a la </a:t>
            </a:r>
            <a:r>
              <a:rPr lang="en-GB" dirty="0" err="1" smtClean="0">
                <a:sym typeface="Symbol" pitchFamily="18" charset="2"/>
              </a:rPr>
              <a:t>derecha</a:t>
            </a:r>
            <a:r>
              <a:rPr lang="en-GB" dirty="0" smtClean="0">
                <a:sym typeface="Symbol" pitchFamily="18" charset="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sym typeface="Symbol" pitchFamily="18" charset="2"/>
              </a:rPr>
              <a:t>Es un </a:t>
            </a:r>
            <a:r>
              <a:rPr lang="en-GB" dirty="0" err="1" smtClean="0">
                <a:sym typeface="Symbol" pitchFamily="18" charset="2"/>
              </a:rPr>
              <a:t>amplificador</a:t>
            </a:r>
            <a:r>
              <a:rPr lang="en-GB" dirty="0" smtClean="0">
                <a:sym typeface="Symbol" pitchFamily="18" charset="2"/>
              </a:rPr>
              <a:t> de continua.</a:t>
            </a:r>
            <a:endParaRPr lang="en-GB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sym typeface="Symbol" pitchFamily="18" charset="2"/>
              </a:rPr>
              <a:t>Hay </a:t>
            </a:r>
            <a:r>
              <a:rPr lang="en-GB" dirty="0" err="1" smtClean="0">
                <a:sym typeface="Symbol" pitchFamily="18" charset="2"/>
              </a:rPr>
              <a:t>una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frecuencia</a:t>
            </a:r>
            <a:r>
              <a:rPr lang="en-GB" dirty="0" smtClean="0">
                <a:sym typeface="Symbol" pitchFamily="18" charset="2"/>
              </a:rPr>
              <a:t> de </a:t>
            </a:r>
            <a:r>
              <a:rPr lang="en-GB" dirty="0" err="1" smtClean="0">
                <a:sym typeface="Symbol" pitchFamily="18" charset="2"/>
              </a:rPr>
              <a:t>corte</a:t>
            </a:r>
            <a:r>
              <a:rPr lang="en-GB" dirty="0" smtClean="0">
                <a:sym typeface="Symbol" pitchFamily="18" charset="2"/>
              </a:rPr>
              <a:t> superior a los 10 hertz y </a:t>
            </a:r>
            <a:r>
              <a:rPr lang="en-GB" dirty="0" err="1" smtClean="0">
                <a:sym typeface="Symbol" pitchFamily="18" charset="2"/>
              </a:rPr>
              <a:t>otra</a:t>
            </a:r>
            <a:r>
              <a:rPr lang="en-GB" dirty="0" smtClean="0">
                <a:sym typeface="Symbol" pitchFamily="18" charset="2"/>
              </a:rPr>
              <a:t> &gt; 1 </a:t>
            </a:r>
            <a:r>
              <a:rPr lang="en-GB" dirty="0" err="1" smtClean="0">
                <a:sym typeface="Symbol" pitchFamily="18" charset="2"/>
              </a:rPr>
              <a:t>megaHZ</a:t>
            </a:r>
            <a:r>
              <a:rPr lang="en-GB" dirty="0" smtClean="0">
                <a:sym typeface="Symbol" pitchFamily="18" charset="2"/>
              </a:rPr>
              <a:t>.</a:t>
            </a:r>
            <a:endParaRPr lang="en-GB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sym typeface="Symbol" pitchFamily="18" charset="2"/>
              </a:rPr>
              <a:t>Hay </a:t>
            </a:r>
            <a:r>
              <a:rPr lang="en-GB" dirty="0" err="1" smtClean="0">
                <a:sym typeface="Symbol" pitchFamily="18" charset="2"/>
              </a:rPr>
              <a:t>dispositivos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más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rápidos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que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operan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hasta</a:t>
            </a:r>
            <a:r>
              <a:rPr lang="en-GB" dirty="0" smtClean="0">
                <a:sym typeface="Symbol" pitchFamily="18" charset="2"/>
              </a:rPr>
              <a:t> los gigahertz.</a:t>
            </a:r>
            <a:endParaRPr lang="en-GB" dirty="0">
              <a:sym typeface="Symbol" pitchFamily="18" charset="2"/>
            </a:endParaRPr>
          </a:p>
        </p:txBody>
      </p:sp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2276475"/>
            <a:ext cx="376396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 smtClean="0"/>
              <a:t>Respúesta</a:t>
            </a:r>
            <a:r>
              <a:rPr lang="en-US" dirty="0" smtClean="0"/>
              <a:t> en </a:t>
            </a:r>
            <a:r>
              <a:rPr lang="en-US" dirty="0" err="1" smtClean="0"/>
              <a:t>Frecuencia</a:t>
            </a:r>
            <a:r>
              <a:rPr lang="en-US" dirty="0" smtClean="0"/>
              <a:t> de </a:t>
            </a:r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8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6812"/>
            <a:ext cx="8260387" cy="394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 smtClean="0"/>
              <a:t>Frecuencia</a:t>
            </a:r>
            <a:r>
              <a:rPr lang="en-US" dirty="0" smtClean="0"/>
              <a:t> de Corte Inferior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8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725144"/>
            <a:ext cx="76295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71" y="1772816"/>
            <a:ext cx="4629894" cy="309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/>
              <a:t>Frecuencia</a:t>
            </a:r>
            <a:r>
              <a:rPr lang="en-US" dirty="0"/>
              <a:t> de Corte Inferior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8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6" y="2096852"/>
            <a:ext cx="89058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/>
              <a:t>Frecuencia</a:t>
            </a:r>
            <a:r>
              <a:rPr lang="en-US" dirty="0"/>
              <a:t> de Corte Inferior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8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736812"/>
            <a:ext cx="23907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3465004"/>
            <a:ext cx="7839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3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/>
              <a:t>Frecuencia</a:t>
            </a:r>
            <a:r>
              <a:rPr lang="en-US" dirty="0"/>
              <a:t> de Corte Inferior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09" y="1664804"/>
            <a:ext cx="6010052" cy="468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2420888"/>
            <a:ext cx="1000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4473116"/>
            <a:ext cx="96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6444"/>
            <a:ext cx="9334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 bwMode="auto">
          <a:xfrm flipH="1" flipV="1">
            <a:off x="6336196" y="2132856"/>
            <a:ext cx="216024" cy="453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4 Conector recto de flecha"/>
          <p:cNvCxnSpPr/>
          <p:nvPr/>
        </p:nvCxnSpPr>
        <p:spPr bwMode="auto">
          <a:xfrm>
            <a:off x="2627784" y="3068960"/>
            <a:ext cx="72008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6 Conector recto de flecha"/>
          <p:cNvCxnSpPr/>
          <p:nvPr/>
        </p:nvCxnSpPr>
        <p:spPr bwMode="auto">
          <a:xfrm flipH="1" flipV="1">
            <a:off x="4932040" y="4329100"/>
            <a:ext cx="25202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97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 smtClean="0"/>
              <a:t>Efectos</a:t>
            </a:r>
            <a:r>
              <a:rPr lang="en-US" dirty="0" smtClean="0"/>
              <a:t> de la </a:t>
            </a:r>
            <a:r>
              <a:rPr lang="en-US" dirty="0" err="1" smtClean="0"/>
              <a:t>resistencia</a:t>
            </a:r>
            <a:r>
              <a:rPr lang="en-US" dirty="0" smtClean="0"/>
              <a:t> de la </a:t>
            </a:r>
            <a:r>
              <a:rPr lang="en-US" dirty="0" err="1" smtClean="0"/>
              <a:t>fuente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736812"/>
            <a:ext cx="5253955" cy="31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0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977172"/>
            <a:ext cx="4952219" cy="134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3795713" cy="43195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rgbClr val="0000FF"/>
                </a:solidFill>
              </a:rPr>
              <a:t>Amplificadores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Operacionales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El </a:t>
            </a:r>
            <a:r>
              <a:rPr lang="en-US" sz="2400" dirty="0" err="1" smtClean="0"/>
              <a:t>bloque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construcctivo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ampliamente</a:t>
            </a:r>
            <a:r>
              <a:rPr lang="en-US" sz="2400" dirty="0" smtClean="0"/>
              <a:t> </a:t>
            </a:r>
            <a:r>
              <a:rPr lang="en-US" sz="2400" dirty="0" err="1" smtClean="0"/>
              <a:t>usado</a:t>
            </a:r>
            <a:r>
              <a:rPr lang="en-US" sz="2400" dirty="0" smtClean="0"/>
              <a:t> en la </a:t>
            </a:r>
            <a:r>
              <a:rPr lang="en-US" sz="2400" dirty="0" err="1" smtClean="0"/>
              <a:t>industria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electrónica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    Son </a:t>
            </a:r>
            <a:r>
              <a:rPr lang="en-US" sz="2400" dirty="0" err="1" smtClean="0"/>
              <a:t>circuitos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integrados</a:t>
            </a:r>
            <a:r>
              <a:rPr lang="en-US" sz="2400" dirty="0" smtClean="0"/>
              <a:t> (ICs),</a:t>
            </a:r>
            <a:endParaRPr lang="en-US" sz="2400" dirty="0"/>
          </a:p>
          <a:p>
            <a:pPr lvl="2">
              <a:lnSpc>
                <a:spcPct val="11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75111" name="Picture 7" descr="C08NF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028825"/>
            <a:ext cx="4586288" cy="407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 smtClean="0"/>
              <a:t>Frecuencia</a:t>
            </a:r>
            <a:r>
              <a:rPr lang="en-US" dirty="0" smtClean="0"/>
              <a:t> de Corte Superior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2878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9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36812"/>
            <a:ext cx="5037837" cy="300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1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695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3022382"/>
            <a:ext cx="2664296" cy="94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15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" y="4617132"/>
            <a:ext cx="4687229" cy="179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15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5206098"/>
            <a:ext cx="20002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7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/>
              <a:t>Frecuencia</a:t>
            </a:r>
            <a:r>
              <a:rPr lang="en-US" dirty="0"/>
              <a:t> de Corte Superior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9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719919"/>
            <a:ext cx="6503826" cy="447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de Bode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9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24" y="2456892"/>
            <a:ext cx="6829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82000" cy="838200"/>
          </a:xfrm>
        </p:spPr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</a:t>
            </a:r>
            <a:r>
              <a:rPr lang="en-US" dirty="0" err="1" smtClean="0"/>
              <a:t>Asint</a:t>
            </a:r>
            <a:r>
              <a:rPr lang="en-US" dirty="0" err="1" smtClean="0"/>
              <a:t>ótico</a:t>
            </a:r>
            <a:r>
              <a:rPr lang="en-US" dirty="0" smtClean="0"/>
              <a:t> </a:t>
            </a:r>
            <a:r>
              <a:rPr lang="en-US" dirty="0" smtClean="0"/>
              <a:t>de Bode </a:t>
            </a:r>
            <a:endParaRPr 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4514850" cy="4319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>
              <a:sym typeface="Symbol" pitchFamily="18" charset="2"/>
            </a:endParaRPr>
          </a:p>
        </p:txBody>
      </p:sp>
      <p:pic>
        <p:nvPicPr>
          <p:cNvPr id="79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0" y="2312876"/>
            <a:ext cx="67341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de </a:t>
            </a:r>
            <a:r>
              <a:rPr lang="en-US" dirty="0" err="1" smtClean="0"/>
              <a:t>Componentes</a:t>
            </a:r>
            <a:endParaRPr lang="en-US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8382000" cy="47879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usamos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reales</a:t>
            </a:r>
            <a:r>
              <a:rPr lang="en-US" dirty="0" smtClean="0"/>
              <a:t> </a:t>
            </a:r>
            <a:r>
              <a:rPr lang="en-US" dirty="0" err="1" smtClean="0"/>
              <a:t>necesitamos</a:t>
            </a:r>
            <a:r>
              <a:rPr lang="en-US" dirty="0" smtClean="0"/>
              <a:t> </a:t>
            </a:r>
            <a:r>
              <a:rPr lang="en-US" dirty="0" err="1" smtClean="0"/>
              <a:t>asegurar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nuestras</a:t>
            </a:r>
            <a:r>
              <a:rPr lang="en-US" dirty="0" smtClean="0"/>
              <a:t> </a:t>
            </a:r>
            <a:r>
              <a:rPr lang="en-US" dirty="0" err="1" smtClean="0"/>
              <a:t>suposiciones</a:t>
            </a:r>
            <a:r>
              <a:rPr lang="en-US" dirty="0" smtClean="0"/>
              <a:t> son </a:t>
            </a:r>
            <a:r>
              <a:rPr lang="en-US" dirty="0" err="1" smtClean="0"/>
              <a:t>válidas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En general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verdadero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000" dirty="0" err="1" smtClean="0"/>
              <a:t>limitamos</a:t>
            </a:r>
            <a:r>
              <a:rPr lang="en-US" sz="2000" dirty="0" smtClean="0"/>
              <a:t>  la </a:t>
            </a:r>
            <a:r>
              <a:rPr lang="en-US" sz="2000" dirty="0" err="1" smtClean="0"/>
              <a:t>ganancia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nuestro</a:t>
            </a:r>
            <a:r>
              <a:rPr lang="en-US" sz="2000" dirty="0" smtClean="0"/>
              <a:t> </a:t>
            </a:r>
            <a:r>
              <a:rPr lang="en-US" sz="2000" dirty="0" err="1" smtClean="0"/>
              <a:t>circuito</a:t>
            </a:r>
            <a:r>
              <a:rPr lang="en-US" sz="2000" dirty="0" smtClean="0"/>
              <a:t> a </a:t>
            </a:r>
            <a:r>
              <a:rPr lang="en-US" sz="2000" i="1" dirty="0" smtClean="0"/>
              <a:t>mucho </a:t>
            </a:r>
            <a:r>
              <a:rPr lang="en-US" sz="2000" i="1" dirty="0" err="1" smtClean="0"/>
              <a:t>menos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la </a:t>
            </a:r>
            <a:r>
              <a:rPr lang="en-US" sz="2000" dirty="0" err="1" smtClean="0"/>
              <a:t>ganancia</a:t>
            </a:r>
            <a:r>
              <a:rPr lang="en-US" sz="2000" dirty="0" smtClean="0"/>
              <a:t> del amp. op. (</a:t>
            </a:r>
            <a:r>
              <a:rPr lang="en-US" sz="2000" dirty="0" err="1" smtClean="0"/>
              <a:t>ganancia</a:t>
            </a:r>
            <a:r>
              <a:rPr lang="en-US" sz="2000" dirty="0" smtClean="0"/>
              <a:t> a “</a:t>
            </a:r>
            <a:r>
              <a:rPr lang="en-US" sz="2000" dirty="0" err="1" smtClean="0"/>
              <a:t>lazo</a:t>
            </a:r>
            <a:r>
              <a:rPr lang="en-US" sz="2000" dirty="0" smtClean="0"/>
              <a:t> </a:t>
            </a:r>
            <a:r>
              <a:rPr lang="en-US" sz="2000" dirty="0" err="1" smtClean="0"/>
              <a:t>abierto</a:t>
            </a:r>
            <a:r>
              <a:rPr lang="en-US" sz="2000" dirty="0" smtClean="0"/>
              <a:t>”)</a:t>
            </a:r>
            <a:endParaRPr lang="en-US" sz="2000" dirty="0"/>
          </a:p>
          <a:p>
            <a:pPr lvl="1"/>
            <a:r>
              <a:rPr lang="en-US" sz="2000" dirty="0" err="1" smtClean="0"/>
              <a:t>Elegimos</a:t>
            </a:r>
            <a:r>
              <a:rPr lang="en-US" sz="2000" dirty="0" smtClean="0"/>
              <a:t> </a:t>
            </a:r>
            <a:r>
              <a:rPr lang="en-US" sz="2000" dirty="0" err="1" smtClean="0"/>
              <a:t>resistencias</a:t>
            </a:r>
            <a:r>
              <a:rPr lang="en-US" sz="2000" dirty="0" smtClean="0"/>
              <a:t> </a:t>
            </a:r>
            <a:r>
              <a:rPr lang="en-US" sz="2000" dirty="0" err="1" smtClean="0"/>
              <a:t>externas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son </a:t>
            </a:r>
            <a:r>
              <a:rPr lang="en-US" sz="2000" i="1" dirty="0" err="1" smtClean="0"/>
              <a:t>pequeñas</a:t>
            </a:r>
            <a:r>
              <a:rPr lang="en-US" sz="2000" dirty="0" smtClean="0"/>
              <a:t> </a:t>
            </a:r>
            <a:r>
              <a:rPr lang="en-US" sz="2000" dirty="0" err="1" smtClean="0"/>
              <a:t>comparadas</a:t>
            </a:r>
            <a:r>
              <a:rPr lang="en-US" sz="2000" dirty="0" smtClean="0"/>
              <a:t> con la </a:t>
            </a:r>
            <a:r>
              <a:rPr lang="en-US" sz="2000" dirty="0" err="1" smtClean="0"/>
              <a:t>resistencia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entrada</a:t>
            </a:r>
            <a:r>
              <a:rPr lang="en-US" sz="2000" dirty="0" smtClean="0"/>
              <a:t> del </a:t>
            </a:r>
            <a:r>
              <a:rPr lang="en-US" sz="2000" dirty="0" err="1" smtClean="0"/>
              <a:t>operacional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Elegimos</a:t>
            </a:r>
            <a:r>
              <a:rPr lang="en-US" sz="2000" dirty="0" smtClean="0"/>
              <a:t> </a:t>
            </a:r>
            <a:r>
              <a:rPr lang="en-US" sz="2000" dirty="0" err="1" smtClean="0"/>
              <a:t>resistencias</a:t>
            </a:r>
            <a:r>
              <a:rPr lang="en-US" sz="2000" dirty="0" smtClean="0"/>
              <a:t> </a:t>
            </a:r>
            <a:r>
              <a:rPr lang="en-US" sz="2000" dirty="0" err="1" smtClean="0"/>
              <a:t>externas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son </a:t>
            </a:r>
            <a:r>
              <a:rPr lang="en-US" sz="2000" i="1" dirty="0" err="1" smtClean="0"/>
              <a:t>grandes</a:t>
            </a:r>
            <a:r>
              <a:rPr lang="en-US" sz="2000" dirty="0" smtClean="0"/>
              <a:t> </a:t>
            </a:r>
            <a:r>
              <a:rPr lang="en-US" sz="2000" dirty="0" err="1" smtClean="0"/>
              <a:t>comparadas</a:t>
            </a:r>
            <a:r>
              <a:rPr lang="en-US" sz="2000" dirty="0" smtClean="0"/>
              <a:t> con la </a:t>
            </a:r>
            <a:r>
              <a:rPr lang="en-US" sz="2000" dirty="0" err="1" smtClean="0"/>
              <a:t>resistencia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salida</a:t>
            </a:r>
            <a:r>
              <a:rPr lang="en-US" sz="2000" dirty="0" smtClean="0"/>
              <a:t> del </a:t>
            </a:r>
            <a:r>
              <a:rPr lang="en-US" sz="2000" dirty="0" err="1" smtClean="0"/>
              <a:t>operacional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200" dirty="0" err="1" smtClean="0"/>
              <a:t>Generalmente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usamos</a:t>
            </a:r>
            <a:r>
              <a:rPr lang="en-US" sz="2200" dirty="0" smtClean="0"/>
              <a:t> </a:t>
            </a:r>
            <a:r>
              <a:rPr lang="en-US" sz="2200" dirty="0" err="1" smtClean="0"/>
              <a:t>resistencias</a:t>
            </a:r>
            <a:r>
              <a:rPr lang="en-US" sz="2200" dirty="0" smtClean="0"/>
              <a:t> en el </a:t>
            </a:r>
            <a:r>
              <a:rPr lang="en-US" sz="2200" dirty="0" err="1" smtClean="0"/>
              <a:t>rango</a:t>
            </a:r>
            <a:r>
              <a:rPr lang="en-US" sz="2200" dirty="0" smtClean="0"/>
              <a:t> </a:t>
            </a:r>
            <a:r>
              <a:rPr lang="en-US" sz="2200" dirty="0"/>
              <a:t>1 k</a:t>
            </a:r>
            <a:r>
              <a:rPr lang="en-GB" dirty="0">
                <a:sym typeface="Symbol" pitchFamily="18" charset="2"/>
              </a:rPr>
              <a:t></a:t>
            </a:r>
            <a:r>
              <a:rPr lang="en-US" sz="2200" dirty="0"/>
              <a:t> – 100 k</a:t>
            </a:r>
            <a:r>
              <a:rPr lang="en-GB" dirty="0">
                <a:sym typeface="Symbol" pitchFamily="18" charset="2"/>
              </a:rPr>
              <a:t>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8763000" cy="4643437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709837" y="471447"/>
            <a:ext cx="323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/>
              <a:t>Y ahora …</a:t>
            </a:r>
            <a:endParaRPr lang="es-ES" sz="5400" dirty="0"/>
          </a:p>
        </p:txBody>
      </p:sp>
      <p:pic>
        <p:nvPicPr>
          <p:cNvPr id="858114" name="Picture 2" descr="http://www.wikiciencia.org/graficos/pepe/pepe_transisto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15" y="2662227"/>
            <a:ext cx="3464171" cy="251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contener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293938"/>
            <a:ext cx="6337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57213" y="4195773"/>
            <a:ext cx="13163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Símbolo</a:t>
            </a:r>
            <a:endParaRPr lang="es-ES" dirty="0"/>
          </a:p>
        </p:txBody>
      </p:sp>
      <p:cxnSp>
        <p:nvCxnSpPr>
          <p:cNvPr id="7" name="6 Conector recto de flecha"/>
          <p:cNvCxnSpPr/>
          <p:nvPr/>
        </p:nvCxnSpPr>
        <p:spPr bwMode="auto">
          <a:xfrm flipV="1">
            <a:off x="1833525" y="3209922"/>
            <a:ext cx="949338" cy="912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44788"/>
            <a:ext cx="75247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Amplificador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 Ideal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Un </a:t>
            </a:r>
            <a:r>
              <a:rPr lang="en-US" dirty="0" err="1" smtClean="0"/>
              <a:t>Amplificador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 </a:t>
            </a:r>
            <a:r>
              <a:rPr lang="en-US" i="1" dirty="0" smtClean="0"/>
              <a:t>ideal</a:t>
            </a:r>
            <a:r>
              <a:rPr lang="en-US" dirty="0" smtClean="0"/>
              <a:t> </a:t>
            </a:r>
            <a:r>
              <a:rPr lang="en-US" dirty="0" err="1" smtClean="0"/>
              <a:t>sería</a:t>
            </a:r>
            <a:r>
              <a:rPr lang="en-US" dirty="0" smtClean="0"/>
              <a:t> un </a:t>
            </a:r>
            <a:r>
              <a:rPr lang="en-US" dirty="0" err="1" smtClean="0"/>
              <a:t>amplificador</a:t>
            </a:r>
            <a:r>
              <a:rPr lang="en-US" dirty="0" smtClean="0"/>
              <a:t> de </a:t>
            </a:r>
            <a:r>
              <a:rPr lang="en-US" dirty="0" err="1" smtClean="0"/>
              <a:t>tensión</a:t>
            </a:r>
            <a:r>
              <a:rPr lang="en-US" dirty="0" smtClean="0"/>
              <a:t> </a:t>
            </a:r>
            <a:r>
              <a:rPr lang="en-US" dirty="0"/>
              <a:t>ideal </a:t>
            </a:r>
            <a:r>
              <a:rPr lang="en-US" dirty="0" smtClean="0"/>
              <a:t>y </a:t>
            </a:r>
            <a:r>
              <a:rPr lang="en-US" dirty="0" err="1" smtClean="0"/>
              <a:t>tendría</a:t>
            </a:r>
            <a:r>
              <a:rPr lang="en-US" dirty="0" smtClean="0"/>
              <a:t>: </a:t>
            </a:r>
            <a:r>
              <a:rPr lang="en-US" i="1" dirty="0"/>
              <a:t>A</a:t>
            </a:r>
            <a:r>
              <a:rPr lang="en-US" i="1" baseline="-25000" dirty="0"/>
              <a:t>v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, </a:t>
            </a:r>
            <a:r>
              <a:rPr lang="en-US" i="1" dirty="0" err="1">
                <a:sym typeface="Symbol" pitchFamily="18" charset="2"/>
              </a:rPr>
              <a:t>R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pitchFamily="18" charset="2"/>
              </a:rPr>
              <a:t> and </a:t>
            </a:r>
            <a:r>
              <a:rPr lang="en-US" i="1" dirty="0">
                <a:sym typeface="Symbol" pitchFamily="18" charset="2"/>
              </a:rPr>
              <a:t>R</a:t>
            </a:r>
            <a:r>
              <a:rPr lang="en-US" i="1" baseline="-25000" dirty="0">
                <a:sym typeface="Symbol" pitchFamily="18" charset="2"/>
              </a:rPr>
              <a:t>o</a:t>
            </a:r>
            <a:r>
              <a:rPr lang="en-US" dirty="0">
                <a:sym typeface="Symbol" pitchFamily="18" charset="2"/>
              </a:rPr>
              <a:t> = 0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2808288" y="5876925"/>
            <a:ext cx="386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Equivalent circuit of an ideal op-amp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Amplificador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 Ideal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08290" name="Picture 2" descr="http://www.virtual.unal.edu.co/cursos/sedes/manizales/4040003/images/cap%204/fig%204.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42" y="2224071"/>
            <a:ext cx="45339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05" y="617499"/>
            <a:ext cx="8382000" cy="838200"/>
          </a:xfrm>
        </p:spPr>
        <p:txBody>
          <a:bodyPr/>
          <a:lstStyle/>
          <a:p>
            <a:r>
              <a:rPr lang="en-US" sz="2400" dirty="0" err="1" smtClean="0"/>
              <a:t>Veremos</a:t>
            </a:r>
            <a:r>
              <a:rPr lang="en-US" sz="2400" dirty="0" smtClean="0"/>
              <a:t> </a:t>
            </a:r>
            <a:r>
              <a:rPr lang="en-US" sz="2400" dirty="0" err="1" smtClean="0"/>
              <a:t>circuitos</a:t>
            </a:r>
            <a:r>
              <a:rPr lang="en-US" sz="2400" dirty="0" smtClean="0"/>
              <a:t> con </a:t>
            </a:r>
            <a:r>
              <a:rPr lang="en-US" sz="2400" dirty="0" err="1" smtClean="0"/>
              <a:t>Amplificadores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amplificar</a:t>
            </a:r>
            <a:r>
              <a:rPr lang="en-US" sz="2400" dirty="0" smtClean="0"/>
              <a:t> y “</a:t>
            </a:r>
            <a:r>
              <a:rPr lang="en-US" sz="2400" dirty="0" err="1" smtClean="0"/>
              <a:t>operar</a:t>
            </a:r>
            <a:r>
              <a:rPr lang="en-US" sz="2400" dirty="0" smtClean="0"/>
              <a:t>”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o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señales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err="1" smtClean="0"/>
              <a:t>Amplificadores</a:t>
            </a:r>
            <a:r>
              <a:rPr lang="en-US" dirty="0" smtClean="0"/>
              <a:t> </a:t>
            </a:r>
            <a:r>
              <a:rPr lang="en-US" dirty="0" err="1" smtClean="0"/>
              <a:t>Inversores</a:t>
            </a:r>
            <a:r>
              <a:rPr lang="en-US" dirty="0" smtClean="0"/>
              <a:t> y No-</a:t>
            </a:r>
            <a:r>
              <a:rPr lang="en-US" dirty="0" err="1" smtClean="0"/>
              <a:t>Inversores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45095" name="Picture 7" descr="C08NF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528888"/>
            <a:ext cx="4303712" cy="372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1: </a:t>
            </a:r>
            <a:r>
              <a:rPr lang="en-US" dirty="0" err="1" smtClean="0"/>
              <a:t>Análisis</a:t>
            </a:r>
            <a:endParaRPr lang="en-US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Un </a:t>
            </a:r>
            <a:r>
              <a:rPr lang="en-GB" b="1" dirty="0" err="1" smtClean="0">
                <a:solidFill>
                  <a:srgbClr val="0000FF"/>
                </a:solidFill>
              </a:rPr>
              <a:t>amplificador</a:t>
            </a:r>
            <a:r>
              <a:rPr lang="en-GB" b="1" dirty="0" smtClean="0">
                <a:solidFill>
                  <a:srgbClr val="0000FF"/>
                </a:solidFill>
              </a:rPr>
              <a:t> no-</a:t>
            </a:r>
            <a:r>
              <a:rPr lang="en-GB" b="1" dirty="0" err="1" smtClean="0">
                <a:solidFill>
                  <a:srgbClr val="0000FF"/>
                </a:solidFill>
              </a:rPr>
              <a:t>inversor</a:t>
            </a:r>
            <a:endParaRPr lang="en-GB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 err="1" smtClean="0">
                <a:solidFill>
                  <a:srgbClr val="E30000"/>
                </a:solidFill>
              </a:rPr>
              <a:t>Análisis</a:t>
            </a:r>
            <a:endParaRPr lang="en-GB" sz="2400" b="1" dirty="0">
              <a:solidFill>
                <a:srgbClr val="E3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en-GB" sz="2000" dirty="0" smtClean="0"/>
              <a:t>Dado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  <a:r>
              <a:rPr lang="en-GB" sz="2000" dirty="0" err="1" smtClean="0"/>
              <a:t>ganancia</a:t>
            </a:r>
            <a:r>
              <a:rPr lang="en-GB" sz="2000" dirty="0" smtClean="0"/>
              <a:t> se </a:t>
            </a:r>
            <a:r>
              <a:rPr lang="en-GB" sz="2000" dirty="0" err="1" smtClean="0"/>
              <a:t>asume</a:t>
            </a:r>
            <a:r>
              <a:rPr lang="en-GB" sz="2000" dirty="0" smtClean="0"/>
              <a:t> </a:t>
            </a:r>
            <a:r>
              <a:rPr lang="en-GB" sz="2000" dirty="0" err="1" smtClean="0"/>
              <a:t>infinita</a:t>
            </a:r>
            <a:r>
              <a:rPr lang="en-GB" sz="2000" dirty="0" smtClean="0"/>
              <a:t>,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i="1" dirty="0"/>
              <a:t>V</a:t>
            </a:r>
            <a:r>
              <a:rPr lang="en-GB" sz="2000" i="1" baseline="-25000" dirty="0"/>
              <a:t>o</a:t>
            </a:r>
            <a:r>
              <a:rPr lang="en-GB" sz="2000" dirty="0"/>
              <a:t> </a:t>
            </a:r>
            <a:endParaRPr lang="en-GB" sz="2000" dirty="0" smtClean="0"/>
          </a:p>
          <a:p>
            <a:pPr>
              <a:buFont typeface="Wingdings" pitchFamily="2" charset="2"/>
              <a:buNone/>
            </a:pPr>
            <a:r>
              <a:rPr lang="en-GB" sz="2000" dirty="0" smtClean="0"/>
              <a:t>    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finita</a:t>
            </a:r>
            <a:r>
              <a:rPr lang="en-GB" sz="2000" dirty="0" smtClean="0"/>
              <a:t> </a:t>
            </a:r>
            <a:r>
              <a:rPr lang="en-GB" sz="2000" dirty="0" err="1" smtClean="0"/>
              <a:t>entonces</a:t>
            </a:r>
            <a:r>
              <a:rPr lang="en-GB" sz="2000" dirty="0" smtClean="0"/>
              <a:t> la </a:t>
            </a:r>
            <a:r>
              <a:rPr lang="en-GB" sz="2000" dirty="0" err="1" smtClean="0"/>
              <a:t>tensión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entrada</a:t>
            </a:r>
            <a:r>
              <a:rPr lang="en-GB" sz="2000" dirty="0" smtClean="0"/>
              <a:t> V</a:t>
            </a:r>
            <a:r>
              <a:rPr lang="en-GB" sz="2000" baseline="-25000" dirty="0" smtClean="0"/>
              <a:t>+</a:t>
            </a:r>
            <a:r>
              <a:rPr lang="en-GB" sz="2000" dirty="0" smtClean="0"/>
              <a:t> - V</a:t>
            </a:r>
            <a:r>
              <a:rPr lang="en-GB" sz="2000" baseline="-25000" dirty="0" smtClean="0"/>
              <a:t>-</a:t>
            </a:r>
          </a:p>
          <a:p>
            <a:pPr>
              <a:buFont typeface="Wingdings" pitchFamily="2" charset="2"/>
              <a:buNone/>
            </a:pPr>
            <a:r>
              <a:rPr lang="en-GB" sz="2000" dirty="0" smtClean="0"/>
              <a:t>     </a:t>
            </a:r>
            <a:r>
              <a:rPr lang="en-GB" sz="2000" dirty="0" err="1" smtClean="0"/>
              <a:t>debe</a:t>
            </a:r>
            <a:r>
              <a:rPr lang="en-GB" sz="2000" dirty="0" smtClean="0"/>
              <a:t> ser cero. </a:t>
            </a:r>
            <a:r>
              <a:rPr lang="en-GB" sz="2000" dirty="0" err="1" smtClean="0"/>
              <a:t>Entonces</a:t>
            </a: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000" dirty="0"/>
          </a:p>
          <a:p>
            <a:pPr>
              <a:lnSpc>
                <a:spcPct val="0"/>
              </a:lnSpc>
              <a:buFont typeface="Wingdings" pitchFamily="2" charset="2"/>
              <a:buNone/>
            </a:pPr>
            <a:r>
              <a:rPr lang="en-GB" sz="2000" i="1" baseline="-25000" dirty="0"/>
              <a:t>	</a:t>
            </a:r>
            <a:r>
              <a:rPr lang="en-GB" sz="2000" dirty="0" smtClean="0"/>
              <a:t>Dado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  <a:r>
              <a:rPr lang="en-GB" sz="2000" dirty="0" err="1" smtClean="0"/>
              <a:t>resistencia</a:t>
            </a:r>
            <a:r>
              <a:rPr lang="en-GB" sz="2000" dirty="0" smtClean="0"/>
              <a:t> de </a:t>
            </a:r>
            <a:r>
              <a:rPr lang="en-GB" sz="2000" dirty="0" err="1" smtClean="0"/>
              <a:t>entrada</a:t>
            </a:r>
            <a:r>
              <a:rPr lang="en-GB" sz="2000" dirty="0" smtClean="0"/>
              <a:t> del op.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>
                <a:sym typeface="Symbol" pitchFamily="18" charset="2"/>
              </a:rPr>
              <a:t></a:t>
            </a:r>
          </a:p>
          <a:p>
            <a:pPr>
              <a:buFont typeface="Wingdings" pitchFamily="2" charset="2"/>
              <a:buNone/>
            </a:pPr>
            <a:endParaRPr lang="en-GB" sz="20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GB" sz="2000" dirty="0">
              <a:sym typeface="Symbol" pitchFamily="18" charset="2"/>
            </a:endParaRP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GB" sz="2000" dirty="0">
                <a:sym typeface="Symbol" pitchFamily="18" charset="2"/>
              </a:rPr>
              <a:t>	</a:t>
            </a:r>
            <a:r>
              <a:rPr lang="en-GB" sz="2000" dirty="0" smtClean="0">
                <a:sym typeface="Symbol" pitchFamily="18" charset="2"/>
              </a:rPr>
              <a:t>y </a:t>
            </a:r>
            <a:r>
              <a:rPr lang="en-GB" sz="2000" dirty="0" err="1" smtClean="0">
                <a:sym typeface="Symbol" pitchFamily="18" charset="2"/>
              </a:rPr>
              <a:t>entonces</a:t>
            </a:r>
            <a:r>
              <a:rPr lang="en-GB" sz="2000" dirty="0" smtClean="0">
                <a:sym typeface="Symbol" pitchFamily="18" charset="2"/>
              </a:rPr>
              <a:t>, dado </a:t>
            </a:r>
            <a:r>
              <a:rPr lang="en-GB" sz="2000" i="1" dirty="0"/>
              <a:t>V</a:t>
            </a:r>
            <a:r>
              <a:rPr lang="en-GB" sz="2000" i="1" baseline="-25000" dirty="0">
                <a:cs typeface="Arial" charset="0"/>
              </a:rPr>
              <a:t>–</a:t>
            </a:r>
            <a:r>
              <a:rPr lang="en-GB" sz="2000" dirty="0"/>
              <a:t> = </a:t>
            </a:r>
            <a:r>
              <a:rPr lang="en-GB" sz="2000" i="1" dirty="0"/>
              <a:t>V</a:t>
            </a:r>
            <a:r>
              <a:rPr lang="en-GB" sz="2000" i="1" baseline="-25000" dirty="0"/>
              <a:t>+ </a:t>
            </a:r>
            <a:r>
              <a:rPr lang="en-GB" sz="2000" dirty="0"/>
              <a:t>= </a:t>
            </a:r>
            <a:r>
              <a:rPr lang="en-GB" sz="2000" i="1" dirty="0"/>
              <a:t>V</a:t>
            </a:r>
            <a:r>
              <a:rPr lang="en-GB" sz="2000" i="1" baseline="-25000" dirty="0"/>
              <a:t>i</a:t>
            </a:r>
          </a:p>
          <a:p>
            <a:pPr>
              <a:buFont typeface="Wingdings" pitchFamily="2" charset="2"/>
              <a:buNone/>
            </a:pPr>
            <a:endParaRPr lang="en-GB" sz="2000" dirty="0">
              <a:sym typeface="Symbol" pitchFamily="18" charset="2"/>
            </a:endParaRPr>
          </a:p>
          <a:p>
            <a:pPr>
              <a:lnSpc>
                <a:spcPct val="0"/>
              </a:lnSpc>
              <a:buFont typeface="Wingdings" pitchFamily="2" charset="2"/>
              <a:buNone/>
            </a:pPr>
            <a:r>
              <a:rPr lang="en-GB" sz="2000" dirty="0">
                <a:sym typeface="Symbol" pitchFamily="18" charset="2"/>
              </a:rPr>
              <a:t>					        </a:t>
            </a:r>
            <a:r>
              <a:rPr lang="en-GB" sz="2000" dirty="0" smtClean="0">
                <a:sym typeface="Symbol" pitchFamily="18" charset="2"/>
              </a:rPr>
              <a:t>y   </a:t>
            </a:r>
            <a:endParaRPr lang="en-GB" sz="2000" dirty="0">
              <a:sym typeface="Symbol" pitchFamily="18" charset="2"/>
            </a:endParaRPr>
          </a:p>
        </p:txBody>
      </p:sp>
      <p:pic>
        <p:nvPicPr>
          <p:cNvPr id="352260" name="Picture 4" descr="C08NF05"/>
          <p:cNvPicPr>
            <a:picLocks noChangeAspect="1" noChangeArrowheads="1"/>
          </p:cNvPicPr>
          <p:nvPr/>
        </p:nvPicPr>
        <p:blipFill>
          <a:blip r:embed="rId4" cstate="print"/>
          <a:srcRect r="45706" b="7610"/>
          <a:stretch>
            <a:fillRect/>
          </a:stretch>
        </p:blipFill>
        <p:spPr bwMode="auto">
          <a:xfrm>
            <a:off x="6192838" y="1736725"/>
            <a:ext cx="27813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2232025" y="4257675"/>
          <a:ext cx="16557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6" name="Equation" r:id="rId5" imgW="2044440" imgH="799920" progId="Equation.3">
                  <p:embed/>
                </p:oleObj>
              </mc:Choice>
              <mc:Fallback>
                <p:oleObj name="Equation" r:id="rId5" imgW="204444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4257675"/>
                        <a:ext cx="16557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2264" name="Object 8"/>
          <p:cNvGraphicFramePr>
            <a:graphicFrameLocks noChangeAspect="1"/>
          </p:cNvGraphicFramePr>
          <p:nvPr/>
        </p:nvGraphicFramePr>
        <p:xfrm>
          <a:off x="2303463" y="5408613"/>
          <a:ext cx="16160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7" name="Equation" r:id="rId7" imgW="1993680" imgH="799920" progId="Equation.3">
                  <p:embed/>
                </p:oleObj>
              </mc:Choice>
              <mc:Fallback>
                <p:oleObj name="Equation" r:id="rId7" imgW="1993680" imgH="799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5408613"/>
                        <a:ext cx="16160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32475" y="5300663"/>
            <a:ext cx="2195513" cy="827087"/>
            <a:chOff x="3470" y="3317"/>
            <a:chExt cx="1383" cy="521"/>
          </a:xfrm>
        </p:grpSpPr>
        <p:sp>
          <p:nvSpPr>
            <p:cNvPr id="352267" name="Rectangle 11"/>
            <p:cNvSpPr>
              <a:spLocks noChangeArrowheads="1"/>
            </p:cNvSpPr>
            <p:nvPr/>
          </p:nvSpPr>
          <p:spPr bwMode="auto">
            <a:xfrm>
              <a:off x="3470" y="3317"/>
              <a:ext cx="1383" cy="521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graphicFrame>
          <p:nvGraphicFramePr>
            <p:cNvPr id="352268" name="Object 12"/>
            <p:cNvGraphicFramePr>
              <a:graphicFrameLocks noChangeAspect="1"/>
            </p:cNvGraphicFramePr>
            <p:nvPr/>
          </p:nvGraphicFramePr>
          <p:xfrm>
            <a:off x="3560" y="3385"/>
            <a:ext cx="1190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6208" name="Equation" r:id="rId9" imgW="2260440" imgH="799920" progId="Equation.3">
                    <p:embed/>
                  </p:oleObj>
                </mc:Choice>
                <mc:Fallback>
                  <p:oleObj name="Equation" r:id="rId9" imgW="2260440" imgH="7999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3385"/>
                          <a:ext cx="1190" cy="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2271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AR"/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3841740" y="3502026"/>
          <a:ext cx="12557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9" name="Equation" r:id="rId11" imgW="1562040" imgH="368280" progId="Equation.3">
                  <p:embed/>
                </p:oleObj>
              </mc:Choice>
              <mc:Fallback>
                <p:oleObj name="Equation" r:id="rId11" imgW="156204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40" y="3502026"/>
                        <a:ext cx="125571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1: </a:t>
            </a:r>
            <a:r>
              <a:rPr lang="en-US" dirty="0" err="1" smtClean="0"/>
              <a:t>Diseño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73238"/>
            <a:ext cx="8382000" cy="4716462"/>
          </a:xfrm>
        </p:spPr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</a:rPr>
              <a:t>Ejemplo</a:t>
            </a:r>
            <a:endParaRPr lang="en-GB" dirty="0"/>
          </a:p>
          <a:p>
            <a:pPr>
              <a:buNone/>
            </a:pPr>
            <a:r>
              <a:rPr lang="en-GB" dirty="0"/>
              <a:t>	</a:t>
            </a:r>
            <a:r>
              <a:rPr lang="en-GB" sz="2400" dirty="0" err="1" smtClean="0"/>
              <a:t>Diseñar</a:t>
            </a:r>
            <a:r>
              <a:rPr lang="en-GB" sz="2400" dirty="0" smtClean="0"/>
              <a:t> un </a:t>
            </a:r>
            <a:r>
              <a:rPr lang="en-GB" sz="2400" dirty="0" err="1" smtClean="0"/>
              <a:t>amplificador</a:t>
            </a:r>
            <a:r>
              <a:rPr lang="en-GB" sz="2400" dirty="0" smtClean="0"/>
              <a:t> no-</a:t>
            </a:r>
            <a:r>
              <a:rPr lang="en-GB" sz="2400" dirty="0" err="1" smtClean="0"/>
              <a:t>inversor</a:t>
            </a:r>
            <a:r>
              <a:rPr lang="en-GB" sz="2400" dirty="0" smtClean="0"/>
              <a:t> con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ganancia</a:t>
            </a:r>
            <a:r>
              <a:rPr lang="en-GB" sz="2400" dirty="0" smtClean="0"/>
              <a:t> de </a:t>
            </a:r>
            <a:r>
              <a:rPr lang="en-GB" sz="2400" dirty="0"/>
              <a:t>25</a:t>
            </a:r>
          </a:p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r>
              <a:rPr lang="en-GB" dirty="0"/>
              <a:t>	</a:t>
            </a:r>
            <a:endParaRPr lang="en-GB" sz="2000" dirty="0"/>
          </a:p>
          <a:p>
            <a:pPr>
              <a:buFont typeface="Wingdings" pitchFamily="2" charset="2"/>
              <a:buNone/>
            </a:pPr>
            <a:endParaRPr lang="en-GB" sz="22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GB" sz="2200" dirty="0"/>
              <a:t>	</a:t>
            </a:r>
            <a:r>
              <a:rPr lang="en-GB" sz="2200" dirty="0" smtClean="0"/>
              <a:t>Si</a:t>
            </a:r>
            <a:r>
              <a:rPr lang="en-GB" sz="2000" dirty="0" smtClean="0"/>
              <a:t> </a:t>
            </a:r>
            <a:r>
              <a:rPr lang="en-GB" sz="2000" i="1" dirty="0"/>
              <a:t>G</a:t>
            </a:r>
            <a:r>
              <a:rPr lang="en-GB" sz="2000" dirty="0"/>
              <a:t> = 25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2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2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2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200" dirty="0"/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GB" sz="22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 dirty="0"/>
              <a:t>	</a:t>
            </a:r>
            <a:r>
              <a:rPr lang="en-GB" sz="2200" dirty="0" err="1" smtClean="0"/>
              <a:t>Elegimos</a:t>
            </a:r>
            <a:r>
              <a:rPr lang="en-GB" sz="2000" dirty="0" smtClean="0"/>
              <a:t> </a:t>
            </a:r>
            <a:r>
              <a:rPr lang="en-GB" sz="2000" i="1" dirty="0"/>
              <a:t>R</a:t>
            </a:r>
            <a:r>
              <a:rPr lang="en-GB" sz="2000" i="1" baseline="-25000" dirty="0"/>
              <a:t>2</a:t>
            </a:r>
            <a:r>
              <a:rPr lang="en-GB" sz="2000" dirty="0"/>
              <a:t> = 1 k</a:t>
            </a:r>
            <a:r>
              <a:rPr lang="en-GB" sz="2000" dirty="0">
                <a:sym typeface="Symbol" pitchFamily="18" charset="2"/>
              </a:rPr>
              <a:t> </a:t>
            </a:r>
            <a:r>
              <a:rPr lang="en-GB" sz="2000" dirty="0" smtClean="0">
                <a:sym typeface="Symbol" pitchFamily="18" charset="2"/>
              </a:rPr>
              <a:t>y </a:t>
            </a:r>
            <a:r>
              <a:rPr lang="en-GB" sz="2000" i="1" dirty="0"/>
              <a:t>R</a:t>
            </a:r>
            <a:r>
              <a:rPr lang="en-GB" sz="2000" i="1" baseline="-25000" dirty="0"/>
              <a:t>1</a:t>
            </a:r>
            <a:r>
              <a:rPr lang="en-GB" sz="2000" dirty="0"/>
              <a:t> = 24 k</a:t>
            </a:r>
            <a:r>
              <a:rPr lang="en-GB" sz="2000" dirty="0">
                <a:sym typeface="Symbol" pitchFamily="18" charset="2"/>
              </a:rPr>
              <a:t></a:t>
            </a:r>
            <a:br>
              <a:rPr lang="en-GB" sz="2000" dirty="0">
                <a:sym typeface="Symbol" pitchFamily="18" charset="2"/>
              </a:rPr>
            </a:br>
            <a:r>
              <a:rPr lang="en-GB" sz="2000" dirty="0" smtClean="0">
                <a:sym typeface="Symbol" pitchFamily="18" charset="2"/>
              </a:rPr>
              <a:t>(La </a:t>
            </a:r>
            <a:r>
              <a:rPr lang="en-GB" sz="2000" dirty="0" err="1" smtClean="0">
                <a:sym typeface="Symbol" pitchFamily="18" charset="2"/>
              </a:rPr>
              <a:t>elección</a:t>
            </a:r>
            <a:r>
              <a:rPr lang="en-GB" sz="2000" dirty="0" smtClean="0">
                <a:sym typeface="Symbol" pitchFamily="18" charset="2"/>
              </a:rPr>
              <a:t> de los </a:t>
            </a:r>
            <a:r>
              <a:rPr lang="en-GB" sz="2000" dirty="0" err="1" smtClean="0">
                <a:sym typeface="Symbol" pitchFamily="18" charset="2"/>
              </a:rPr>
              <a:t>valores</a:t>
            </a:r>
            <a:r>
              <a:rPr lang="en-GB" sz="2000" dirty="0" smtClean="0">
                <a:sym typeface="Symbol" pitchFamily="18" charset="2"/>
              </a:rPr>
              <a:t> se </a:t>
            </a:r>
            <a:r>
              <a:rPr lang="en-GB" sz="2000" dirty="0" err="1" smtClean="0">
                <a:sym typeface="Symbol" pitchFamily="18" charset="2"/>
              </a:rPr>
              <a:t>discutirá</a:t>
            </a:r>
            <a:r>
              <a:rPr lang="en-GB" sz="2000" dirty="0" smtClean="0">
                <a:sym typeface="Symbol" pitchFamily="18" charset="2"/>
              </a:rPr>
              <a:t> </a:t>
            </a:r>
            <a:r>
              <a:rPr lang="en-GB" sz="2000" dirty="0" err="1" smtClean="0">
                <a:sym typeface="Symbol" pitchFamily="18" charset="2"/>
              </a:rPr>
              <a:t>posteriormente</a:t>
            </a:r>
            <a:r>
              <a:rPr lang="en-GB" sz="2000" dirty="0" smtClean="0">
                <a:sym typeface="Symbol" pitchFamily="18" charset="2"/>
              </a:rPr>
              <a:t>)</a:t>
            </a:r>
            <a:endParaRPr lang="en-GB" sz="2000" dirty="0">
              <a:sym typeface="Symbol" pitchFamily="18" charset="2"/>
            </a:endParaRPr>
          </a:p>
        </p:txBody>
      </p:sp>
      <p:pic>
        <p:nvPicPr>
          <p:cNvPr id="357381" name="Picture 5" descr="C08Ex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141663"/>
            <a:ext cx="2957512" cy="2581275"/>
          </a:xfrm>
          <a:prstGeom prst="rect">
            <a:avLst/>
          </a:prstGeom>
          <a:noFill/>
        </p:spPr>
      </p:pic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2771775" y="2997200"/>
          <a:ext cx="1889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4" name="Equation" r:id="rId5" imgW="2260440" imgH="799920" progId="Equation.3">
                  <p:embed/>
                </p:oleObj>
              </mc:Choice>
              <mc:Fallback>
                <p:oleObj name="Equation" r:id="rId5" imgW="226044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97200"/>
                        <a:ext cx="18891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2700338" y="4076700"/>
          <a:ext cx="1763712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5" name="Equation" r:id="rId7" imgW="2108160" imgH="1726920" progId="Equation.3">
                  <p:embed/>
                </p:oleObj>
              </mc:Choice>
              <mc:Fallback>
                <p:oleObj name="Equation" r:id="rId7" imgW="2108160" imgH="1726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76700"/>
                        <a:ext cx="1763712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Flecha derecha"/>
          <p:cNvSpPr/>
          <p:nvPr/>
        </p:nvSpPr>
        <p:spPr bwMode="auto">
          <a:xfrm>
            <a:off x="2016090" y="4268799"/>
            <a:ext cx="511182" cy="1825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771</Words>
  <Application>Microsoft Office PowerPoint</Application>
  <PresentationFormat>Presentación en pantalla (4:3)</PresentationFormat>
  <Paragraphs>196</Paragraphs>
  <Slides>35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Blank</vt:lpstr>
      <vt:lpstr>Equation</vt:lpstr>
      <vt:lpstr>Electrónica </vt:lpstr>
      <vt:lpstr>Amplificadores Operacionales</vt:lpstr>
      <vt:lpstr>Introducción</vt:lpstr>
      <vt:lpstr>Un único Circuito Integrado puede contener varios operacionales.</vt:lpstr>
      <vt:lpstr>Un Amplificador Operacional Ideal</vt:lpstr>
      <vt:lpstr>Un Amplificador Operacional Ideal</vt:lpstr>
      <vt:lpstr>Veremos circuitos con Amplificadores Operacionales para amplificar y “operar” sobre una o más señales de entrada.</vt:lpstr>
      <vt:lpstr>Circuito Básico 1: Análisis</vt:lpstr>
      <vt:lpstr>Circuito Básico 1: Diseño</vt:lpstr>
      <vt:lpstr>Circuito Básico 2: Análisis</vt:lpstr>
      <vt:lpstr>Circuito Básico 2: Análisis (continuación)</vt:lpstr>
      <vt:lpstr>Circuito Básico 2: Diseño</vt:lpstr>
      <vt:lpstr>Otros circuitos útiles 1</vt:lpstr>
      <vt:lpstr>Otros circuitos útiles 2</vt:lpstr>
      <vt:lpstr>Otros circuitos útiles 3</vt:lpstr>
      <vt:lpstr>Otros circuitos útiles 4</vt:lpstr>
      <vt:lpstr>Amplificadores Operacionales Reales</vt:lpstr>
      <vt:lpstr>Amplificadores Operacionales Reales</vt:lpstr>
      <vt:lpstr>Amplificadores Operacionales Reales</vt:lpstr>
      <vt:lpstr>Amplificadores Operacionales Reales</vt:lpstr>
      <vt:lpstr>Amplificadores Operacionales Reales</vt:lpstr>
      <vt:lpstr>Amplificadores Operacionales Reales</vt:lpstr>
      <vt:lpstr>Amplificadores Operacionales Reales</vt:lpstr>
      <vt:lpstr>Respúesta en Frecuencia de Amplificadores </vt:lpstr>
      <vt:lpstr>Frecuencia de Corte Inferior </vt:lpstr>
      <vt:lpstr>Frecuencia de Corte Inferior</vt:lpstr>
      <vt:lpstr>Frecuencia de Corte Inferior</vt:lpstr>
      <vt:lpstr>Frecuencia de Corte Inferior</vt:lpstr>
      <vt:lpstr>Efectos de la resistencia de la fuente </vt:lpstr>
      <vt:lpstr>Frecuencia de Corte Superior </vt:lpstr>
      <vt:lpstr>Frecuencia de Corte Superior </vt:lpstr>
      <vt:lpstr>Diagrama de Bode </vt:lpstr>
      <vt:lpstr>Diagrama Asintótico de Bode </vt:lpstr>
      <vt:lpstr>Seleccionar Valores de Componentes</vt:lpstr>
      <vt:lpstr>Presentación de PowerPoint</vt:lpstr>
    </vt:vector>
  </TitlesOfParts>
  <Company>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</dc:creator>
  <cp:lastModifiedBy>user</cp:lastModifiedBy>
  <cp:revision>215</cp:revision>
  <cp:lastPrinted>2002-06-07T15:13:42Z</cp:lastPrinted>
  <dcterms:created xsi:type="dcterms:W3CDTF">2002-01-09T07:28:14Z</dcterms:created>
  <dcterms:modified xsi:type="dcterms:W3CDTF">2013-04-11T21:24:56Z</dcterms:modified>
</cp:coreProperties>
</file>