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99" r:id="rId3"/>
    <p:sldId id="257" r:id="rId4"/>
    <p:sldId id="258" r:id="rId5"/>
    <p:sldId id="295" r:id="rId6"/>
    <p:sldId id="296" r:id="rId7"/>
    <p:sldId id="297" r:id="rId8"/>
    <p:sldId id="298" r:id="rId9"/>
    <p:sldId id="294" r:id="rId10"/>
    <p:sldId id="259" r:id="rId11"/>
    <p:sldId id="260" r:id="rId12"/>
    <p:sldId id="261" r:id="rId13"/>
    <p:sldId id="262" r:id="rId14"/>
    <p:sldId id="283" r:id="rId15"/>
    <p:sldId id="285" r:id="rId16"/>
    <p:sldId id="263" r:id="rId17"/>
    <p:sldId id="264" r:id="rId18"/>
    <p:sldId id="265" r:id="rId19"/>
    <p:sldId id="266" r:id="rId20"/>
    <p:sldId id="286" r:id="rId21"/>
    <p:sldId id="300" r:id="rId22"/>
    <p:sldId id="292" r:id="rId23"/>
    <p:sldId id="267" r:id="rId24"/>
    <p:sldId id="268" r:id="rId25"/>
    <p:sldId id="269" r:id="rId26"/>
    <p:sldId id="305" r:id="rId27"/>
    <p:sldId id="307" r:id="rId28"/>
    <p:sldId id="287" r:id="rId29"/>
    <p:sldId id="303" r:id="rId30"/>
    <p:sldId id="304" r:id="rId31"/>
    <p:sldId id="308" r:id="rId32"/>
  </p:sldIdLst>
  <p:sldSz cx="9144000" cy="6858000" type="screen4x3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06" autoAdjust="0"/>
  </p:normalViewPr>
  <p:slideViewPr>
    <p:cSldViewPr>
      <p:cViewPr varScale="1">
        <p:scale>
          <a:sx n="77" d="100"/>
          <a:sy n="77" d="100"/>
        </p:scale>
        <p:origin x="-3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388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37025" y="0"/>
            <a:ext cx="316388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3493A7F-8DC1-4514-B4B7-B20711EE6CB6}" type="datetimeFigureOut">
              <a:rPr lang="en-US"/>
              <a:pPr>
                <a:defRPr/>
              </a:pPr>
              <a:t>4/18/2013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07488"/>
            <a:ext cx="316388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37025" y="9107488"/>
            <a:ext cx="316388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EAABC49-31CF-4A2E-8DA3-C785FA30B71C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388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37025" y="0"/>
            <a:ext cx="316388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CBCA537-5DD2-43BF-B2A6-1829D98C06D8}" type="datetimeFigureOut">
              <a:rPr lang="en-US"/>
              <a:pPr>
                <a:defRPr/>
              </a:pPr>
              <a:t>4/18/2013</a:t>
            </a:fld>
            <a:endParaRPr lang="es-A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4125" y="719138"/>
            <a:ext cx="4794250" cy="3595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A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0250" y="4554538"/>
            <a:ext cx="5842000" cy="4314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s-A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07488"/>
            <a:ext cx="316388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37025" y="9107488"/>
            <a:ext cx="316388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F6EFDDC-21B5-4D97-9728-521BD10E82C7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AR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F25770-8B39-4577-9D28-0B2C99159963}" type="slidenum">
              <a:rPr lang="es-A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A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AR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CE7D56A-E113-4DB8-9969-A19C929E5459}" type="slidenum">
              <a:rPr lang="es-AR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s-A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AR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E6CE53-7916-44D8-8A8E-B3B210ED65A5}" type="slidenum">
              <a:rPr lang="es-AR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s-A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AR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BC4CC1-214B-4E78-AAD5-DE6994148E0B}" type="slidenum">
              <a:rPr lang="es-AR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s-A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AR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794ACE0-61AF-45B5-B766-5BAFF9220E36}" type="slidenum">
              <a:rPr lang="es-AR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s-A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AR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023F42D-34B6-4D05-AD47-2547758229C9}" type="slidenum">
              <a:rPr lang="es-AR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s-A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AR" smtClean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92E217-61E1-4D69-9666-5F91685150D2}" type="slidenum">
              <a:rPr lang="es-AR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s-A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AR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B793D63-CF4A-47ED-9CE4-2661FAEB273D}" type="slidenum">
              <a:rPr lang="es-AR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s-A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AR" smtClean="0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D72EA0D-DAD1-4DD4-9103-7F9FD910FC59}" type="slidenum">
              <a:rPr lang="es-AR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s-A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AR" smtClean="0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7ED6AAA-36EB-409A-B03E-BA40AF6E70AF}" type="slidenum">
              <a:rPr lang="es-AR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s-A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AR" smtClean="0"/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8606DA-FEA1-44EF-ABD3-C069962EAE4C}" type="slidenum">
              <a:rPr lang="es-AR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s-A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AR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F8E1D0-0523-4586-B530-A69EA07A07B3}" type="slidenum">
              <a:rPr lang="es-AR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s-A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AR" smtClean="0"/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0F3957-22FC-4385-993C-A4EBEF07E9CF}" type="slidenum">
              <a:rPr lang="es-AR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s-A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AR" smtClean="0"/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E5A1EFD-F841-4B9C-A536-9FB0D698CBD8}" type="slidenum">
              <a:rPr lang="es-AR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s-A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AR" smtClean="0"/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FBF70A-BFE7-43F6-895F-2F74082E71DE}" type="slidenum">
              <a:rPr lang="es-AR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s-A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AR" smtClean="0"/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644EDD-D89C-4F87-8891-045DA6866CCD}" type="slidenum">
              <a:rPr lang="es-AR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s-A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AR" smtClean="0"/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9E2789-92EB-4F70-BF8F-561B73EF2135}" type="slidenum">
              <a:rPr lang="es-AR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s-A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AR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991B883-F446-4919-B472-88C95DDEDA34}" type="slidenum">
              <a:rPr lang="es-AR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s-A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AR" smtClean="0"/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3866C2-0D21-45B6-88B6-1DD55A55292B}" type="slidenum">
              <a:rPr lang="es-AR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s-A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AR" smtClean="0"/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22001AA-755B-4E50-88D4-C800239F0A1E}" type="slidenum">
              <a:rPr lang="es-AR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s-A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AR" smtClean="0"/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BAAF952-872F-4B81-86DA-7F3BC4E1723E}" type="slidenum">
              <a:rPr lang="es-AR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s-A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AR" smtClean="0"/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79214AB-4991-4E3B-934F-4B62D7A08BD9}" type="slidenum">
              <a:rPr lang="es-AR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s-A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AR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B71B8FC-1EED-488B-8A58-3097A5AAF0AC}" type="slidenum">
              <a:rPr lang="es-AR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s-A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AR" smtClean="0"/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6D2513-B7F0-43FD-B7A4-7D0F4CAFD5B6}" type="slidenum">
              <a:rPr lang="es-AR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s-A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AR" smtClean="0"/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12D13EF-179C-4CEF-A7AA-156841AEC4CE}" type="slidenum">
              <a:rPr lang="es-AR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s-A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AR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E79E9FF-C668-4027-BEB1-F40AB0952A85}" type="slidenum">
              <a:rPr lang="es-AR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s-A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AR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F245AAF-D053-404C-96CC-26E8C93B9181}" type="slidenum">
              <a:rPr lang="es-AR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s-A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AR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7B691A-65EB-43EE-9CBE-44ED93739C1F}" type="slidenum">
              <a:rPr lang="es-AR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s-A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AR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8AB3DF4-E520-476D-B456-7507A949824D}" type="slidenum">
              <a:rPr lang="es-AR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s-A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AR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D2FC19-1D40-4AF9-B8CE-4C840A0EC4AB}" type="slidenum">
              <a:rPr lang="es-AR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s-A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AR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A491CEE-BAA4-4BA8-A6BC-62E8EE56E35F}" type="slidenum">
              <a:rPr lang="es-AR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s-A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58942-5E2E-414C-8709-7E2EAD422D6F}" type="datetimeFigureOut">
              <a:rPr lang="en-US"/>
              <a:pPr>
                <a:defRPr/>
              </a:pPr>
              <a:t>4/18/2013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EFAD1-3540-48EC-847F-A96BEB7605A2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068C8-B20F-4E26-BE79-DC012AD160D8}" type="datetimeFigureOut">
              <a:rPr lang="en-US"/>
              <a:pPr>
                <a:defRPr/>
              </a:pPr>
              <a:t>4/18/2013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3D2B8-ED9F-44B1-9F24-C3C83E7A65AC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64037-2E7E-4C53-B1B5-A2CF6A8B7E22}" type="datetimeFigureOut">
              <a:rPr lang="en-US"/>
              <a:pPr>
                <a:defRPr/>
              </a:pPr>
              <a:t>4/18/2013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BDA5B-98DB-4825-A8FC-DA1500B91623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A1A60-0311-4A61-8EED-39D4FABE9764}" type="datetimeFigureOut">
              <a:rPr lang="en-US"/>
              <a:pPr>
                <a:defRPr/>
              </a:pPr>
              <a:t>4/18/2013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E9BB9-00BC-4EB4-AC36-B3B565F6834D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E68A6-B2FD-46AD-99CA-120E22B972E9}" type="datetimeFigureOut">
              <a:rPr lang="en-US"/>
              <a:pPr>
                <a:defRPr/>
              </a:pPr>
              <a:t>4/18/2013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8AFDA-6ECE-4220-BBA3-9D2F7761E25A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6003B-8C4C-4C8D-9E63-397097688339}" type="datetimeFigureOut">
              <a:rPr lang="en-US"/>
              <a:pPr>
                <a:defRPr/>
              </a:pPr>
              <a:t>4/18/2013</a:t>
            </a:fld>
            <a:endParaRPr lang="es-A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081EB-26CA-4242-9705-4824F53623AF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45A9A-0194-4285-B5AE-367B6F42420B}" type="datetimeFigureOut">
              <a:rPr lang="en-US"/>
              <a:pPr>
                <a:defRPr/>
              </a:pPr>
              <a:t>4/18/2013</a:t>
            </a:fld>
            <a:endParaRPr lang="es-A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B5F87-ECC6-4E62-B184-A9B8481FD7B1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F68D1-A3E9-441A-A441-63524B11FEEA}" type="datetimeFigureOut">
              <a:rPr lang="en-US"/>
              <a:pPr>
                <a:defRPr/>
              </a:pPr>
              <a:t>4/18/2013</a:t>
            </a:fld>
            <a:endParaRPr lang="es-A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45534-123F-4C77-A4B6-C417B783DA5D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109FE-DD98-42B2-83D0-15BA1C2308A8}" type="datetimeFigureOut">
              <a:rPr lang="en-US"/>
              <a:pPr>
                <a:defRPr/>
              </a:pPr>
              <a:t>4/18/2013</a:t>
            </a:fld>
            <a:endParaRPr lang="es-A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99439-3F31-4FFC-96A0-6294E7B8AA86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A04C1-3683-46AA-9BB6-B975D0BD7262}" type="datetimeFigureOut">
              <a:rPr lang="en-US"/>
              <a:pPr>
                <a:defRPr/>
              </a:pPr>
              <a:t>4/18/2013</a:t>
            </a:fld>
            <a:endParaRPr lang="es-A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946CA-F85E-47EF-8B7C-9BA7A537C601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15CBA-B6C5-469E-BF0B-2B154B3DC029}" type="datetimeFigureOut">
              <a:rPr lang="en-US"/>
              <a:pPr>
                <a:defRPr/>
              </a:pPr>
              <a:t>4/18/2013</a:t>
            </a:fld>
            <a:endParaRPr lang="es-A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CDA2B-CD98-4778-8138-79162EEE9F91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s-A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E9A901-6F89-4927-A404-C5109AA283E0}" type="datetimeFigureOut">
              <a:rPr lang="en-US"/>
              <a:pPr>
                <a:defRPr/>
              </a:pPr>
              <a:t>4/18/2013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4978BC2-2541-47DD-9DBD-1F622345D576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0" y="1643063"/>
            <a:ext cx="9144000" cy="1470025"/>
          </a:xfrm>
        </p:spPr>
        <p:txBody>
          <a:bodyPr/>
          <a:lstStyle/>
          <a:p>
            <a:r>
              <a:rPr lang="es-AR" sz="5400" b="1" smtClean="0"/>
              <a:t>Electrónica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857625"/>
            <a:ext cx="6400800" cy="9286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AR" dirty="0" smtClean="0"/>
              <a:t>Electrónica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mtClean="0"/>
              <a:t>Unión </a:t>
            </a:r>
            <a:r>
              <a:rPr lang="es-AR" b="1" i="1" smtClean="0"/>
              <a:t>pn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457200" y="1643063"/>
            <a:ext cx="8229600" cy="4483100"/>
          </a:xfrm>
        </p:spPr>
        <p:txBody>
          <a:bodyPr/>
          <a:lstStyle/>
          <a:p>
            <a:r>
              <a:rPr lang="es-AR" sz="2400" smtClean="0"/>
              <a:t>La gracia empieza</a:t>
            </a:r>
          </a:p>
          <a:p>
            <a:pPr>
              <a:buFont typeface="Arial" charset="0"/>
              <a:buNone/>
            </a:pPr>
            <a:r>
              <a:rPr lang="es-AR" sz="2400" smtClean="0"/>
              <a:t>cuando se unen dos</a:t>
            </a:r>
          </a:p>
          <a:p>
            <a:pPr>
              <a:buFont typeface="Arial" charset="0"/>
              <a:buNone/>
            </a:pPr>
            <a:r>
              <a:rPr lang="es-AR" sz="2400" smtClean="0"/>
              <a:t>semiconductores de </a:t>
            </a:r>
          </a:p>
          <a:p>
            <a:pPr>
              <a:buFont typeface="Arial" charset="0"/>
              <a:buNone/>
            </a:pPr>
            <a:r>
              <a:rPr lang="es-AR" sz="2400" smtClean="0"/>
              <a:t>distinto tipo.</a:t>
            </a:r>
          </a:p>
          <a:p>
            <a:r>
              <a:rPr lang="es-AR" sz="2400" smtClean="0"/>
              <a:t> Movimiento de portadores</a:t>
            </a:r>
          </a:p>
          <a:p>
            <a:pPr>
              <a:buFont typeface="Arial" charset="0"/>
              <a:buNone/>
            </a:pPr>
            <a:r>
              <a:rPr lang="es-AR" sz="2400" smtClean="0"/>
              <a:t>mayoritarios.</a:t>
            </a:r>
          </a:p>
          <a:p>
            <a:r>
              <a:rPr lang="es-AR" sz="2400" smtClean="0"/>
              <a:t>Aparece una zona de </a:t>
            </a:r>
          </a:p>
          <a:p>
            <a:pPr>
              <a:buFont typeface="Arial" charset="0"/>
              <a:buNone/>
            </a:pPr>
            <a:r>
              <a:rPr lang="es-AR" sz="2400" smtClean="0"/>
              <a:t>deplexión o zona de carga </a:t>
            </a:r>
          </a:p>
          <a:p>
            <a:pPr>
              <a:buFont typeface="Arial" charset="0"/>
              <a:buNone/>
            </a:pPr>
            <a:r>
              <a:rPr lang="es-AR" sz="2400" smtClean="0"/>
              <a:t>espacial (campo eléctrico).  </a:t>
            </a:r>
          </a:p>
          <a:p>
            <a:pPr>
              <a:buFont typeface="Arial" charset="0"/>
              <a:buNone/>
            </a:pPr>
            <a:endParaRPr lang="es-AR" sz="2400" smtClean="0"/>
          </a:p>
          <a:p>
            <a:pPr>
              <a:buFont typeface="Arial" charset="0"/>
              <a:buNone/>
            </a:pPr>
            <a:endParaRPr lang="es-AR" smtClean="0"/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1571625"/>
            <a:ext cx="4071937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142875" y="142875"/>
            <a:ext cx="8786813" cy="657225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mtClean="0"/>
              <a:t>Unión </a:t>
            </a:r>
            <a:r>
              <a:rPr lang="es-AR" b="1" i="1" smtClean="0"/>
              <a:t>pn</a:t>
            </a:r>
            <a:r>
              <a:rPr lang="es-AR" smtClean="0"/>
              <a:t> con polarización directa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smtClean="0"/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38" y="1714500"/>
            <a:ext cx="3114675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Box 4"/>
          <p:cNvSpPr txBox="1">
            <a:spLocks noChangeArrowheads="1"/>
          </p:cNvSpPr>
          <p:nvPr/>
        </p:nvSpPr>
        <p:spPr bwMode="auto">
          <a:xfrm>
            <a:off x="2071688" y="6429375"/>
            <a:ext cx="3351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>
                <a:latin typeface="Calibri" pitchFamily="34" charset="0"/>
              </a:rPr>
              <a:t>Unión PN con polarización directa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42875" y="142875"/>
            <a:ext cx="8786813" cy="657225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mtClean="0"/>
              <a:t>Unión </a:t>
            </a:r>
            <a:r>
              <a:rPr lang="es-AR" b="1" i="1" smtClean="0"/>
              <a:t>pn</a:t>
            </a:r>
            <a:r>
              <a:rPr lang="es-AR" smtClean="0"/>
              <a:t> con polarización inversa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smtClean="0"/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2050" y="2043113"/>
            <a:ext cx="68199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Box 4"/>
          <p:cNvSpPr txBox="1">
            <a:spLocks noChangeArrowheads="1"/>
          </p:cNvSpPr>
          <p:nvPr/>
        </p:nvSpPr>
        <p:spPr bwMode="auto">
          <a:xfrm>
            <a:off x="2214563" y="5500688"/>
            <a:ext cx="33670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>
                <a:latin typeface="Calibri" pitchFamily="34" charset="0"/>
              </a:rPr>
              <a:t>Unión PN con polarización inversa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42875" y="142875"/>
            <a:ext cx="8786813" cy="657225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AR" sz="3600" dirty="0" smtClean="0"/>
              <a:t>Característica </a:t>
            </a:r>
            <a:r>
              <a:rPr lang="es-AR" sz="3600" b="1" dirty="0" smtClean="0"/>
              <a:t>corriente-tensión</a:t>
            </a:r>
            <a:r>
              <a:rPr lang="es-AR" sz="3600" dirty="0" smtClean="0"/>
              <a:t> de la unión </a:t>
            </a:r>
            <a:r>
              <a:rPr lang="es-AR" sz="3600" b="1" i="1" dirty="0" smtClean="0"/>
              <a:t>PN</a:t>
            </a:r>
            <a:endParaRPr lang="es-AR" b="1" i="1" dirty="0"/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smtClean="0"/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9350" y="1795463"/>
            <a:ext cx="43053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142875" y="142875"/>
            <a:ext cx="8786813" cy="657225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39941" name="6 CuadroTexto"/>
          <p:cNvSpPr txBox="1">
            <a:spLocks noChangeArrowheads="1"/>
          </p:cNvSpPr>
          <p:nvPr/>
        </p:nvSpPr>
        <p:spPr bwMode="auto">
          <a:xfrm>
            <a:off x="500063" y="5429250"/>
            <a:ext cx="3106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latin typeface="Calibri" pitchFamily="34" charset="0"/>
              </a:rPr>
              <a:t>Corriente inversa de saturación</a:t>
            </a:r>
          </a:p>
        </p:txBody>
      </p:sp>
      <p:cxnSp>
        <p:nvCxnSpPr>
          <p:cNvPr id="9" name="8 Conector recto de flecha"/>
          <p:cNvCxnSpPr/>
          <p:nvPr/>
        </p:nvCxnSpPr>
        <p:spPr>
          <a:xfrm flipV="1">
            <a:off x="2357438" y="4857750"/>
            <a:ext cx="571500" cy="5000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3" name="9 CuadroTexto"/>
          <p:cNvSpPr txBox="1">
            <a:spLocks noChangeArrowheads="1"/>
          </p:cNvSpPr>
          <p:nvPr/>
        </p:nvSpPr>
        <p:spPr bwMode="auto">
          <a:xfrm>
            <a:off x="5500688" y="3929063"/>
            <a:ext cx="3246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latin typeface="Calibri" pitchFamily="34" charset="0"/>
              </a:rPr>
              <a:t>Corriente de polarización directa</a:t>
            </a:r>
          </a:p>
        </p:txBody>
      </p:sp>
      <p:cxnSp>
        <p:nvCxnSpPr>
          <p:cNvPr id="12" name="11 Conector recto de flecha"/>
          <p:cNvCxnSpPr/>
          <p:nvPr/>
        </p:nvCxnSpPr>
        <p:spPr>
          <a:xfrm rot="10800000">
            <a:off x="4929188" y="3500438"/>
            <a:ext cx="2000250" cy="3571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mtClean="0"/>
              <a:t>Resumen</a:t>
            </a:r>
          </a:p>
        </p:txBody>
      </p:sp>
      <p:pic>
        <p:nvPicPr>
          <p:cNvPr id="41986" name="Content Placeholder 3" descr="3-2.gif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76375" y="2135188"/>
            <a:ext cx="6191250" cy="3457575"/>
          </a:xfrm>
        </p:spPr>
      </p:pic>
      <p:sp>
        <p:nvSpPr>
          <p:cNvPr id="5" name="Rounded Rectangle 4"/>
          <p:cNvSpPr/>
          <p:nvPr/>
        </p:nvSpPr>
        <p:spPr>
          <a:xfrm>
            <a:off x="142875" y="142875"/>
            <a:ext cx="8786813" cy="657225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mtClean="0"/>
              <a:t>Unión </a:t>
            </a:r>
            <a:r>
              <a:rPr lang="es-AR" b="1" i="1" smtClean="0"/>
              <a:t>pn</a:t>
            </a:r>
            <a:r>
              <a:rPr lang="es-AR" smtClean="0"/>
              <a:t> = </a:t>
            </a:r>
            <a:r>
              <a:rPr lang="es-AR" b="1" smtClean="0"/>
              <a:t>diodo</a:t>
            </a:r>
          </a:p>
        </p:txBody>
      </p:sp>
      <p:pic>
        <p:nvPicPr>
          <p:cNvPr id="44034" name="Content Placeholder 3" descr="3-3.gif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995488" y="1600200"/>
            <a:ext cx="5153025" cy="4525963"/>
          </a:xfrm>
        </p:spPr>
      </p:pic>
      <p:sp>
        <p:nvSpPr>
          <p:cNvPr id="5" name="Rounded Rectangle 4"/>
          <p:cNvSpPr/>
          <p:nvPr/>
        </p:nvSpPr>
        <p:spPr>
          <a:xfrm>
            <a:off x="142875" y="142875"/>
            <a:ext cx="8786813" cy="657225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mtClean="0"/>
              <a:t>Características de los diodos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es-AR" smtClean="0"/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25" y="1785938"/>
            <a:ext cx="6672263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5214938" y="5000625"/>
            <a:ext cx="739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>
                <a:latin typeface="Calibri" pitchFamily="34" charset="0"/>
              </a:rPr>
              <a:t>Ojo!!!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42875" y="142875"/>
            <a:ext cx="8786813" cy="657225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cxnSp>
        <p:nvCxnSpPr>
          <p:cNvPr id="8" name="7 Conector recto de flecha"/>
          <p:cNvCxnSpPr>
            <a:stCxn id="46084" idx="0"/>
          </p:cNvCxnSpPr>
          <p:nvPr/>
        </p:nvCxnSpPr>
        <p:spPr>
          <a:xfrm rot="16200000" flipV="1">
            <a:off x="4935537" y="4351338"/>
            <a:ext cx="714375" cy="584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mtClean="0"/>
              <a:t>Características de los diodos</a:t>
            </a:r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14488" y="2640013"/>
            <a:ext cx="5915025" cy="2447925"/>
          </a:xfrm>
        </p:spPr>
      </p:pic>
      <p:sp>
        <p:nvSpPr>
          <p:cNvPr id="48131" name="TextBox 4"/>
          <p:cNvSpPr txBox="1">
            <a:spLocks noChangeArrowheads="1"/>
          </p:cNvSpPr>
          <p:nvPr/>
        </p:nvSpPr>
        <p:spPr bwMode="auto">
          <a:xfrm>
            <a:off x="3071813" y="5286375"/>
            <a:ext cx="20335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>
                <a:latin typeface="Calibri" pitchFamily="34" charset="0"/>
              </a:rPr>
              <a:t>Aproximación lineal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42875" y="142875"/>
            <a:ext cx="8786813" cy="657225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cxnSp>
        <p:nvCxnSpPr>
          <p:cNvPr id="8" name="7 Conector recto de flecha"/>
          <p:cNvCxnSpPr/>
          <p:nvPr/>
        </p:nvCxnSpPr>
        <p:spPr>
          <a:xfrm rot="16200000" flipV="1">
            <a:off x="2928938" y="4286250"/>
            <a:ext cx="1143000" cy="5715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 rot="16200000" flipV="1">
            <a:off x="3357563" y="4286250"/>
            <a:ext cx="1143000" cy="5715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 rot="16200000" flipV="1">
            <a:off x="3990975" y="4438651"/>
            <a:ext cx="1233487" cy="2143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AR" dirty="0" smtClean="0"/>
              <a:t>Aprovechamiento de la ruptura inversa: El diodo </a:t>
            </a:r>
            <a:r>
              <a:rPr lang="es-AR" dirty="0" err="1" smtClean="0"/>
              <a:t>zener</a:t>
            </a:r>
            <a:endParaRPr lang="es-AR" dirty="0"/>
          </a:p>
        </p:txBody>
      </p:sp>
      <p:pic>
        <p:nvPicPr>
          <p:cNvPr id="50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651125" y="2428875"/>
            <a:ext cx="3349625" cy="2500313"/>
          </a:xfrm>
        </p:spPr>
      </p:pic>
      <p:sp>
        <p:nvSpPr>
          <p:cNvPr id="50179" name="TextBox 4"/>
          <p:cNvSpPr txBox="1">
            <a:spLocks noChangeArrowheads="1"/>
          </p:cNvSpPr>
          <p:nvPr/>
        </p:nvSpPr>
        <p:spPr bwMode="auto">
          <a:xfrm>
            <a:off x="2428875" y="5286375"/>
            <a:ext cx="4773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>
                <a:latin typeface="Calibri" pitchFamily="34" charset="0"/>
              </a:rPr>
              <a:t>Tensión de referencia generada en forma sencilla</a:t>
            </a:r>
          </a:p>
          <a:p>
            <a:r>
              <a:rPr lang="es-AR">
                <a:latin typeface="Calibri" pitchFamily="34" charset="0"/>
              </a:rPr>
              <a:t>con un diodo Zener.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42875" y="142875"/>
            <a:ext cx="8786813" cy="657225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mtClean="0"/>
              <a:t>Diodos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smtClean="0"/>
              <a:t>De pequeña señal.</a:t>
            </a:r>
          </a:p>
          <a:p>
            <a:endParaRPr lang="es-AR" smtClean="0"/>
          </a:p>
          <a:p>
            <a:endParaRPr lang="es-AR" smtClean="0"/>
          </a:p>
          <a:p>
            <a:r>
              <a:rPr lang="es-AR" smtClean="0"/>
              <a:t>De potencia.</a:t>
            </a:r>
          </a:p>
          <a:p>
            <a:endParaRPr lang="es-AR" smtClean="0"/>
          </a:p>
          <a:p>
            <a:endParaRPr lang="es-AR" smtClean="0"/>
          </a:p>
          <a:p>
            <a:r>
              <a:rPr lang="es-AR" smtClean="0"/>
              <a:t>Zener.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42875" y="142875"/>
            <a:ext cx="8786813" cy="657225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pic>
        <p:nvPicPr>
          <p:cNvPr id="5222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357313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5" y="3071813"/>
            <a:ext cx="2219325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5" y="5072063"/>
            <a:ext cx="1547813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Propiedades Eléctricas de los Sólidos</a:t>
            </a:r>
            <a:endParaRPr lang="es-ES" dirty="0"/>
          </a:p>
        </p:txBody>
      </p:sp>
      <p:sp>
        <p:nvSpPr>
          <p:cNvPr id="17410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mtClean="0"/>
              <a:t>Conductores: muchos electrónes libres.</a:t>
            </a:r>
          </a:p>
          <a:p>
            <a:pPr lvl="1"/>
            <a:r>
              <a:rPr lang="es-ES" smtClean="0"/>
              <a:t>Cobre, aluminio, oro.</a:t>
            </a:r>
          </a:p>
          <a:p>
            <a:r>
              <a:rPr lang="es-ES" smtClean="0"/>
              <a:t>Aislantes: electrónes fuertemente ligados a los´núcleos.</a:t>
            </a:r>
          </a:p>
          <a:p>
            <a:pPr lvl="1"/>
            <a:r>
              <a:rPr lang="es-ES" smtClean="0"/>
              <a:t>Porcelana, polietileno.</a:t>
            </a:r>
          </a:p>
          <a:p>
            <a:r>
              <a:rPr lang="es-ES" smtClean="0"/>
              <a:t>Semiconductores: que interesante!</a:t>
            </a:r>
          </a:p>
          <a:p>
            <a:pPr lvl="1"/>
            <a:r>
              <a:rPr lang="es-ES" smtClean="0"/>
              <a:t>Silicio, germanio.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42875" y="142875"/>
            <a:ext cx="8786813" cy="657225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mtClean="0"/>
              <a:t>Repaso</a:t>
            </a:r>
          </a:p>
        </p:txBody>
      </p:sp>
      <p:pic>
        <p:nvPicPr>
          <p:cNvPr id="54274" name="Content Placeholder 3" descr="3-6.gif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76375" y="1668463"/>
            <a:ext cx="6191250" cy="4391025"/>
          </a:xfrm>
        </p:spPr>
      </p:pic>
      <p:sp>
        <p:nvSpPr>
          <p:cNvPr id="5" name="Rounded Rectangle 4"/>
          <p:cNvSpPr/>
          <p:nvPr/>
        </p:nvSpPr>
        <p:spPr>
          <a:xfrm>
            <a:off x="142875" y="142875"/>
            <a:ext cx="8786813" cy="657225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mtClean="0"/>
              <a:t>Un equivalente mecánico del diodo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42875" y="142875"/>
            <a:ext cx="8786813" cy="657225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pic>
        <p:nvPicPr>
          <p:cNvPr id="563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24013" y="2681288"/>
            <a:ext cx="5895975" cy="2362200"/>
          </a:xfrm>
        </p:spPr>
      </p:pic>
      <p:sp>
        <p:nvSpPr>
          <p:cNvPr id="56324" name="6 CuadroTexto"/>
          <p:cNvSpPr txBox="1">
            <a:spLocks noChangeArrowheads="1"/>
          </p:cNvSpPr>
          <p:nvPr/>
        </p:nvSpPr>
        <p:spPr bwMode="auto">
          <a:xfrm>
            <a:off x="1214438" y="5500688"/>
            <a:ext cx="6489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latin typeface="Calibri" pitchFamily="34" charset="0"/>
              </a:rPr>
              <a:t>Desafío: Problema de bombear agua al tanque del techo de la casa.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mtClean="0"/>
              <a:t>Circuitos con diodos</a:t>
            </a:r>
          </a:p>
        </p:txBody>
      </p:sp>
      <p:pic>
        <p:nvPicPr>
          <p:cNvPr id="58370" name="Content Placeholder 3" descr="E3-1.gif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76375" y="1992313"/>
            <a:ext cx="6191250" cy="3743325"/>
          </a:xfrm>
        </p:spPr>
      </p:pic>
      <p:sp>
        <p:nvSpPr>
          <p:cNvPr id="5" name="Rounded Rectangle 4"/>
          <p:cNvSpPr/>
          <p:nvPr/>
        </p:nvSpPr>
        <p:spPr>
          <a:xfrm>
            <a:off x="142875" y="142875"/>
            <a:ext cx="8786813" cy="657225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58372" name="5 Rectángulo"/>
          <p:cNvSpPr>
            <a:spLocks noChangeArrowheads="1"/>
          </p:cNvSpPr>
          <p:nvPr/>
        </p:nvSpPr>
        <p:spPr bwMode="auto">
          <a:xfrm>
            <a:off x="2928938" y="5857875"/>
            <a:ext cx="2759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>
                <a:latin typeface="Calibri" pitchFamily="34" charset="0"/>
              </a:rPr>
              <a:t>Rectificador de media onda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mtClean="0"/>
              <a:t>Circuitos con diodos</a:t>
            </a:r>
          </a:p>
        </p:txBody>
      </p:sp>
      <p:pic>
        <p:nvPicPr>
          <p:cNvPr id="604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000250" y="1428750"/>
            <a:ext cx="5216525" cy="4525963"/>
          </a:xfrm>
        </p:spPr>
      </p:pic>
      <p:sp>
        <p:nvSpPr>
          <p:cNvPr id="60419" name="TextBox 4"/>
          <p:cNvSpPr txBox="1">
            <a:spLocks noChangeArrowheads="1"/>
          </p:cNvSpPr>
          <p:nvPr/>
        </p:nvSpPr>
        <p:spPr bwMode="auto">
          <a:xfrm>
            <a:off x="2643188" y="6072188"/>
            <a:ext cx="42116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>
                <a:latin typeface="Calibri" pitchFamily="34" charset="0"/>
              </a:rPr>
              <a:t>Rectificador de media onda (con capacitor)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42875" y="142875"/>
            <a:ext cx="8786813" cy="657225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smtClean="0"/>
          </a:p>
        </p:txBody>
      </p:sp>
      <p:sp>
        <p:nvSpPr>
          <p:cNvPr id="624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smtClean="0"/>
          </a:p>
        </p:txBody>
      </p:sp>
      <p:pic>
        <p:nvPicPr>
          <p:cNvPr id="6246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8313" y="1014413"/>
            <a:ext cx="5667375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8" name="TextBox 4"/>
          <p:cNvSpPr txBox="1">
            <a:spLocks noChangeArrowheads="1"/>
          </p:cNvSpPr>
          <p:nvPr/>
        </p:nvSpPr>
        <p:spPr bwMode="auto">
          <a:xfrm>
            <a:off x="2857500" y="6215063"/>
            <a:ext cx="30495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>
                <a:latin typeface="Calibri" pitchFamily="34" charset="0"/>
              </a:rPr>
              <a:t>Rectificador de onda completa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42875" y="142875"/>
            <a:ext cx="8786813" cy="657225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mtClean="0"/>
              <a:t>Fijación de nivel de señal</a:t>
            </a:r>
          </a:p>
        </p:txBody>
      </p:sp>
      <p:pic>
        <p:nvPicPr>
          <p:cNvPr id="645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138363" y="1600200"/>
            <a:ext cx="4867275" cy="4525963"/>
          </a:xfrm>
        </p:spPr>
      </p:pic>
      <p:sp>
        <p:nvSpPr>
          <p:cNvPr id="4" name="Rounded Rectangle 3"/>
          <p:cNvSpPr/>
          <p:nvPr/>
        </p:nvSpPr>
        <p:spPr>
          <a:xfrm>
            <a:off x="142875" y="142875"/>
            <a:ext cx="8786813" cy="657225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mtClean="0"/>
              <a:t>Discusión 1</a:t>
            </a:r>
          </a:p>
        </p:txBody>
      </p:sp>
      <p:sp>
        <p:nvSpPr>
          <p:cNvPr id="665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smtClean="0"/>
          </a:p>
        </p:txBody>
      </p:sp>
      <p:sp>
        <p:nvSpPr>
          <p:cNvPr id="4" name="Rounded Rectangle 3"/>
          <p:cNvSpPr/>
          <p:nvPr/>
        </p:nvSpPr>
        <p:spPr>
          <a:xfrm>
            <a:off x="142875" y="142875"/>
            <a:ext cx="8786813" cy="657225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pic>
        <p:nvPicPr>
          <p:cNvPr id="6656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1627188"/>
            <a:ext cx="7072312" cy="492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mtClean="0"/>
              <a:t>Discusión 2</a:t>
            </a:r>
          </a:p>
        </p:txBody>
      </p:sp>
      <p:sp>
        <p:nvSpPr>
          <p:cNvPr id="686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smtClean="0"/>
          </a:p>
        </p:txBody>
      </p:sp>
      <p:sp>
        <p:nvSpPr>
          <p:cNvPr id="4" name="Rounded Rectangle 3"/>
          <p:cNvSpPr/>
          <p:nvPr/>
        </p:nvSpPr>
        <p:spPr>
          <a:xfrm>
            <a:off x="142875" y="142875"/>
            <a:ext cx="8786813" cy="657225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pic>
        <p:nvPicPr>
          <p:cNvPr id="686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1785938"/>
            <a:ext cx="76390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mtClean="0"/>
              <a:t>LEDS!!!</a:t>
            </a:r>
          </a:p>
        </p:txBody>
      </p:sp>
      <p:pic>
        <p:nvPicPr>
          <p:cNvPr id="70658" name="Content Placeholder 3" descr="3-12.gif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76375" y="2039938"/>
            <a:ext cx="6191250" cy="3648075"/>
          </a:xfrm>
        </p:spPr>
      </p:pic>
      <p:sp>
        <p:nvSpPr>
          <p:cNvPr id="5" name="Rounded Rectangle 4"/>
          <p:cNvSpPr/>
          <p:nvPr/>
        </p:nvSpPr>
        <p:spPr>
          <a:xfrm>
            <a:off x="142875" y="142875"/>
            <a:ext cx="8786813" cy="657225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mtClean="0"/>
              <a:t>LEDS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42875" y="142875"/>
            <a:ext cx="8786813" cy="657225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pic>
        <p:nvPicPr>
          <p:cNvPr id="727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14500" y="1719263"/>
            <a:ext cx="5715000" cy="4286250"/>
          </a:xfrm>
        </p:spPr>
      </p:pic>
      <p:sp>
        <p:nvSpPr>
          <p:cNvPr id="72708" name="6 CuadroTexto"/>
          <p:cNvSpPr txBox="1">
            <a:spLocks noChangeArrowheads="1"/>
          </p:cNvSpPr>
          <p:nvPr/>
        </p:nvSpPr>
        <p:spPr bwMode="auto">
          <a:xfrm>
            <a:off x="2714625" y="6143625"/>
            <a:ext cx="419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latin typeface="Calibri" pitchFamily="34" charset="0"/>
              </a:rPr>
              <a:t>Solo algunos colores!!! (escoge tu favorito)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mtClean="0"/>
              <a:t>Estructura atómica del silicio</a:t>
            </a: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06563" y="1600200"/>
            <a:ext cx="5730875" cy="4525963"/>
          </a:xfrm>
        </p:spPr>
      </p:pic>
      <p:sp>
        <p:nvSpPr>
          <p:cNvPr id="4" name="Rounded Rectangle 3"/>
          <p:cNvSpPr/>
          <p:nvPr/>
        </p:nvSpPr>
        <p:spPr>
          <a:xfrm>
            <a:off x="142875" y="142875"/>
            <a:ext cx="8786813" cy="657225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19460" name="4 CuadroTexto"/>
          <p:cNvSpPr txBox="1">
            <a:spLocks noChangeArrowheads="1"/>
          </p:cNvSpPr>
          <p:nvPr/>
        </p:nvSpPr>
        <p:spPr bwMode="auto">
          <a:xfrm>
            <a:off x="1571625" y="6072188"/>
            <a:ext cx="61261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latin typeface="Calibri" pitchFamily="34" charset="0"/>
              </a:rPr>
              <a:t>Muy estable. Enlace covalente, se comparten los 4 electrónes</a:t>
            </a:r>
          </a:p>
          <a:p>
            <a:r>
              <a:rPr lang="es-ES">
                <a:latin typeface="Calibri" pitchFamily="34" charset="0"/>
              </a:rPr>
              <a:t>de cada  átomo con los  vecinos (representación bidimensional)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mtClean="0"/>
              <a:t>Más LEDS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42875" y="142875"/>
            <a:ext cx="8786813" cy="657225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pic>
        <p:nvPicPr>
          <p:cNvPr id="747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85750" y="1979613"/>
            <a:ext cx="8516938" cy="2994025"/>
          </a:xfrm>
        </p:spPr>
      </p:pic>
      <p:sp>
        <p:nvSpPr>
          <p:cNvPr id="74756" name="5 CuadroTexto"/>
          <p:cNvSpPr txBox="1">
            <a:spLocks noChangeArrowheads="1"/>
          </p:cNvSpPr>
          <p:nvPr/>
        </p:nvSpPr>
        <p:spPr bwMode="auto">
          <a:xfrm>
            <a:off x="1500188" y="5286375"/>
            <a:ext cx="56800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latin typeface="Calibri" pitchFamily="34" charset="0"/>
              </a:rPr>
              <a:t>Varían en: intensidad, color, forma, ángulo de dispersión. </a:t>
            </a:r>
          </a:p>
          <a:p>
            <a:endParaRPr lang="es-E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mtClean="0"/>
              <a:t>FIN (por ahora ...)</a:t>
            </a:r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smtClean="0"/>
          </a:p>
        </p:txBody>
      </p:sp>
      <p:sp>
        <p:nvSpPr>
          <p:cNvPr id="4" name="Rounded Rectangle 3"/>
          <p:cNvSpPr/>
          <p:nvPr/>
        </p:nvSpPr>
        <p:spPr>
          <a:xfrm>
            <a:off x="142875" y="142875"/>
            <a:ext cx="8786813" cy="657225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pic>
        <p:nvPicPr>
          <p:cNvPr id="76804" name="Picture 1" descr="G:\jose2011\UCA\Materias\Electronica y control industrial\clase electronica\s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5" y="2428875"/>
            <a:ext cx="15938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5" name="5 CuadroTexto"/>
          <p:cNvSpPr txBox="1">
            <a:spLocks noChangeArrowheads="1"/>
          </p:cNvSpPr>
          <p:nvPr/>
        </p:nvSpPr>
        <p:spPr bwMode="auto">
          <a:xfrm flipH="1">
            <a:off x="3357563" y="4286250"/>
            <a:ext cx="3429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>
                <a:latin typeface="Calibri" pitchFamily="34" charset="0"/>
              </a:rPr>
              <a:t>Símbolo químico del silicio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mtClean="0"/>
              <a:t>Estructura atómica del silicio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es-AR" sz="2400" smtClean="0"/>
          </a:p>
          <a:p>
            <a:pPr>
              <a:buFont typeface="Arial" charset="0"/>
              <a:buNone/>
            </a:pPr>
            <a:endParaRPr lang="es-AR" sz="2400" smtClean="0"/>
          </a:p>
          <a:p>
            <a:pPr>
              <a:buFont typeface="Arial" charset="0"/>
              <a:buNone/>
            </a:pPr>
            <a:endParaRPr lang="es-AR" sz="2400" smtClean="0"/>
          </a:p>
          <a:p>
            <a:pPr>
              <a:buFont typeface="Arial" charset="0"/>
              <a:buNone/>
            </a:pPr>
            <a:endParaRPr lang="es-AR" sz="2400" smtClean="0"/>
          </a:p>
          <a:p>
            <a:pPr>
              <a:buFont typeface="Arial" charset="0"/>
              <a:buNone/>
            </a:pPr>
            <a:r>
              <a:rPr lang="es-AR" sz="2400" smtClean="0"/>
              <a:t>Efectos de la</a:t>
            </a:r>
          </a:p>
          <a:p>
            <a:pPr>
              <a:buFont typeface="Arial" charset="0"/>
              <a:buNone/>
            </a:pPr>
            <a:r>
              <a:rPr lang="es-AR" sz="2400" smtClean="0"/>
              <a:t>agitación térmica.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75" y="1571625"/>
            <a:ext cx="5334000" cy="480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142875" y="142875"/>
            <a:ext cx="8786813" cy="657225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AR" dirty="0" smtClean="0"/>
              <a:t>Lingote de silicio es cortado en rodajas</a:t>
            </a:r>
            <a:endParaRPr lang="es-AR" dirty="0"/>
          </a:p>
        </p:txBody>
      </p:sp>
      <p:pic>
        <p:nvPicPr>
          <p:cNvPr id="23554" name="Content Placeholder 5" descr="05_02_ingot-wafer_1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962150" y="1600200"/>
            <a:ext cx="5219700" cy="4525963"/>
          </a:xfrm>
        </p:spPr>
      </p:pic>
      <p:sp>
        <p:nvSpPr>
          <p:cNvPr id="5" name="Rounded Rectangle 4"/>
          <p:cNvSpPr/>
          <p:nvPr/>
        </p:nvSpPr>
        <p:spPr>
          <a:xfrm>
            <a:off x="142875" y="142875"/>
            <a:ext cx="8786813" cy="657225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mtClean="0"/>
              <a:t>Rodaja de silicio (Wafer)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42875" y="142875"/>
            <a:ext cx="8786813" cy="657225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pic>
        <p:nvPicPr>
          <p:cNvPr id="25603" name="Content Placeholder 7" descr="06_02_ingot-wafer_2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95438" y="2392363"/>
            <a:ext cx="5953125" cy="2943225"/>
          </a:xfrm>
        </p:spPr>
      </p:pic>
      <p:sp>
        <p:nvSpPr>
          <p:cNvPr id="25604" name="5 CuadroTexto"/>
          <p:cNvSpPr txBox="1">
            <a:spLocks noChangeArrowheads="1"/>
          </p:cNvSpPr>
          <p:nvPr/>
        </p:nvSpPr>
        <p:spPr bwMode="auto">
          <a:xfrm>
            <a:off x="1643063" y="5857875"/>
            <a:ext cx="5013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latin typeface="Calibri" pitchFamily="34" charset="0"/>
              </a:rPr>
              <a:t>Lo suficientemente gruesa como para no romperse.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mtClean="0"/>
              <a:t>Modificación del silicio puro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42875" y="142875"/>
            <a:ext cx="8786813" cy="657225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27651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smtClean="0"/>
              <a:t>Adición de pequeñas cantidades de impurezas que afectan mucho sus carácterísticas eléctricas.</a:t>
            </a:r>
          </a:p>
          <a:p>
            <a:pPr lvl="1"/>
            <a:r>
              <a:rPr lang="es-AR" smtClean="0"/>
              <a:t>Fósforo (pentavalente). Impureza donadora. </a:t>
            </a:r>
          </a:p>
          <a:p>
            <a:pPr lvl="2"/>
            <a:r>
              <a:rPr lang="es-AR" smtClean="0"/>
              <a:t>Semiconductor tipo </a:t>
            </a:r>
            <a:r>
              <a:rPr lang="es-AR" b="1" i="1" smtClean="0"/>
              <a:t>n</a:t>
            </a:r>
            <a:r>
              <a:rPr lang="es-AR" smtClean="0"/>
              <a:t>.</a:t>
            </a:r>
          </a:p>
          <a:p>
            <a:pPr lvl="1"/>
            <a:r>
              <a:rPr lang="es-AR" smtClean="0"/>
              <a:t>Boro (trivalente). Impureza receptora.</a:t>
            </a:r>
          </a:p>
          <a:p>
            <a:pPr lvl="2"/>
            <a:r>
              <a:rPr lang="es-AR" smtClean="0"/>
              <a:t>Semiconductor tipo </a:t>
            </a:r>
            <a:r>
              <a:rPr lang="es-AR" b="1" i="1" smtClean="0"/>
              <a:t>p</a:t>
            </a:r>
            <a:r>
              <a:rPr lang="es-AR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mtClean="0"/>
              <a:t>Semiconductor tipo </a:t>
            </a:r>
            <a:r>
              <a:rPr lang="es-AR" b="1" i="1" smtClean="0"/>
              <a:t>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42875" y="142875"/>
            <a:ext cx="8786813" cy="657225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pic>
        <p:nvPicPr>
          <p:cNvPr id="29699" name="Content Placeholder 5" descr="SilicioN.gif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714625" y="1785938"/>
            <a:ext cx="3328988" cy="3362325"/>
          </a:xfrm>
        </p:spPr>
      </p:pic>
      <p:sp>
        <p:nvSpPr>
          <p:cNvPr id="29700" name="6 CuadroTexto"/>
          <p:cNvSpPr txBox="1">
            <a:spLocks noChangeArrowheads="1"/>
          </p:cNvSpPr>
          <p:nvPr/>
        </p:nvSpPr>
        <p:spPr bwMode="auto">
          <a:xfrm>
            <a:off x="6572250" y="4071938"/>
            <a:ext cx="1819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latin typeface="Calibri" pitchFamily="34" charset="0"/>
              </a:rPr>
              <a:t>Átomo de fósforo</a:t>
            </a:r>
          </a:p>
        </p:txBody>
      </p:sp>
      <p:cxnSp>
        <p:nvCxnSpPr>
          <p:cNvPr id="9" name="8 Conector recto de flecha"/>
          <p:cNvCxnSpPr>
            <a:stCxn id="29700" idx="1"/>
          </p:cNvCxnSpPr>
          <p:nvPr/>
        </p:nvCxnSpPr>
        <p:spPr>
          <a:xfrm rot="10800000">
            <a:off x="4714875" y="3714750"/>
            <a:ext cx="1857375" cy="5413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2" name="9 CuadroTexto"/>
          <p:cNvSpPr txBox="1">
            <a:spLocks noChangeArrowheads="1"/>
          </p:cNvSpPr>
          <p:nvPr/>
        </p:nvSpPr>
        <p:spPr bwMode="auto">
          <a:xfrm>
            <a:off x="1428750" y="5429250"/>
            <a:ext cx="63642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latin typeface="Calibri" pitchFamily="34" charset="0"/>
              </a:rPr>
              <a:t>Cada átomo de fósforo aporta un electrón débilmente ligado y i.e. </a:t>
            </a:r>
          </a:p>
          <a:p>
            <a:r>
              <a:rPr lang="es-ES">
                <a:latin typeface="Calibri" pitchFamily="34" charset="0"/>
              </a:rPr>
              <a:t>portadores libres negativos (</a:t>
            </a:r>
            <a:r>
              <a:rPr lang="es-ES" b="1" i="1">
                <a:latin typeface="Calibri" pitchFamily="34" charset="0"/>
              </a:rPr>
              <a:t>carga mayoritaria</a:t>
            </a:r>
            <a:r>
              <a:rPr lang="es-ES" b="1">
                <a:latin typeface="Calibri" pitchFamily="34" charset="0"/>
              </a:rPr>
              <a:t>: electrónes</a:t>
            </a:r>
            <a:r>
              <a:rPr lang="es-ES">
                <a:latin typeface="Calibri" pitchFamily="34" charset="0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mtClean="0"/>
              <a:t>Semiconductor tipo </a:t>
            </a:r>
            <a:r>
              <a:rPr lang="es-AR" b="1" i="1" smtClean="0"/>
              <a:t>p</a:t>
            </a:r>
            <a:endParaRPr lang="es-AR" smtClean="0"/>
          </a:p>
        </p:txBody>
      </p:sp>
      <p:pic>
        <p:nvPicPr>
          <p:cNvPr id="31746" name="Content Placeholder 5" descr="silicio p 2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0" y="1643063"/>
            <a:ext cx="4214813" cy="4233862"/>
          </a:xfrm>
        </p:spPr>
      </p:pic>
      <p:sp>
        <p:nvSpPr>
          <p:cNvPr id="5" name="Rounded Rectangle 4"/>
          <p:cNvSpPr/>
          <p:nvPr/>
        </p:nvSpPr>
        <p:spPr>
          <a:xfrm>
            <a:off x="142875" y="142875"/>
            <a:ext cx="8786813" cy="657225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31748" name="6 CuadroTexto"/>
          <p:cNvSpPr txBox="1">
            <a:spLocks noChangeArrowheads="1"/>
          </p:cNvSpPr>
          <p:nvPr/>
        </p:nvSpPr>
        <p:spPr bwMode="auto">
          <a:xfrm>
            <a:off x="1428750" y="5929313"/>
            <a:ext cx="65674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latin typeface="Calibri" pitchFamily="34" charset="0"/>
              </a:rPr>
              <a:t>Cada átomo de boro aporta un hueco i.e. portadores libres positivos</a:t>
            </a:r>
          </a:p>
          <a:p>
            <a:r>
              <a:rPr lang="es-ES">
                <a:latin typeface="Calibri" pitchFamily="34" charset="0"/>
              </a:rPr>
              <a:t>(</a:t>
            </a:r>
            <a:r>
              <a:rPr lang="es-ES" b="1" i="1">
                <a:latin typeface="Calibri" pitchFamily="34" charset="0"/>
              </a:rPr>
              <a:t>carga mayoritaria</a:t>
            </a:r>
            <a:r>
              <a:rPr lang="es-ES" b="1">
                <a:latin typeface="Calibri" pitchFamily="34" charset="0"/>
              </a:rPr>
              <a:t>: huecos</a:t>
            </a:r>
            <a:r>
              <a:rPr lang="es-ES">
                <a:latin typeface="Calibri" pitchFamily="34" charset="0"/>
              </a:rPr>
              <a:t>).</a:t>
            </a:r>
          </a:p>
        </p:txBody>
      </p:sp>
      <p:sp>
        <p:nvSpPr>
          <p:cNvPr id="31749" name="7 CuadroTexto"/>
          <p:cNvSpPr txBox="1">
            <a:spLocks noChangeArrowheads="1"/>
          </p:cNvSpPr>
          <p:nvPr/>
        </p:nvSpPr>
        <p:spPr bwMode="auto">
          <a:xfrm>
            <a:off x="6643688" y="4500563"/>
            <a:ext cx="1600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latin typeface="Calibri" pitchFamily="34" charset="0"/>
              </a:rPr>
              <a:t>Átomo de boro</a:t>
            </a:r>
          </a:p>
        </p:txBody>
      </p:sp>
      <p:cxnSp>
        <p:nvCxnSpPr>
          <p:cNvPr id="9" name="8 Conector recto de flecha"/>
          <p:cNvCxnSpPr/>
          <p:nvPr/>
        </p:nvCxnSpPr>
        <p:spPr>
          <a:xfrm rot="10800000">
            <a:off x="4714875" y="4071938"/>
            <a:ext cx="1857375" cy="5413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621</TotalTime>
  <Words>355</Words>
  <Application>Microsoft Office PowerPoint</Application>
  <PresentationFormat>Presentación en pantalla (4:3)</PresentationFormat>
  <Paragraphs>119</Paragraphs>
  <Slides>31</Slides>
  <Notes>31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4" baseType="lpstr">
      <vt:lpstr>Calibri</vt:lpstr>
      <vt:lpstr>Arial</vt:lpstr>
      <vt:lpstr>Office Theme</vt:lpstr>
      <vt:lpstr>Electrónica</vt:lpstr>
      <vt:lpstr>Propiedades Eléctricas de los Sólidos</vt:lpstr>
      <vt:lpstr>Estructura atómica del silicio</vt:lpstr>
      <vt:lpstr>Estructura atómica del silicio</vt:lpstr>
      <vt:lpstr>Lingote de silicio es cortado en rodajas</vt:lpstr>
      <vt:lpstr>Rodaja de silicio (Wafer)</vt:lpstr>
      <vt:lpstr>Modificación del silicio puro</vt:lpstr>
      <vt:lpstr>Semiconductor tipo n</vt:lpstr>
      <vt:lpstr>Semiconductor tipo p</vt:lpstr>
      <vt:lpstr>Unión pn</vt:lpstr>
      <vt:lpstr>Unión pn con polarización directa</vt:lpstr>
      <vt:lpstr>Unión pn con polarización inversa</vt:lpstr>
      <vt:lpstr>Característica corriente-tensión de la unión PN</vt:lpstr>
      <vt:lpstr>Resumen</vt:lpstr>
      <vt:lpstr>Unión pn = diodo</vt:lpstr>
      <vt:lpstr>Características de los diodos</vt:lpstr>
      <vt:lpstr>Características de los diodos</vt:lpstr>
      <vt:lpstr>Aprovechamiento de la ruptura inversa: El diodo zener</vt:lpstr>
      <vt:lpstr>Diodos</vt:lpstr>
      <vt:lpstr>Repaso</vt:lpstr>
      <vt:lpstr>Un equivalente mecánico del diodo</vt:lpstr>
      <vt:lpstr>Circuitos con diodos</vt:lpstr>
      <vt:lpstr>Circuitos con diodos</vt:lpstr>
      <vt:lpstr>Diapositiva 24</vt:lpstr>
      <vt:lpstr>Fijación de nivel de señal</vt:lpstr>
      <vt:lpstr>Discusión 1</vt:lpstr>
      <vt:lpstr>Discusión 2</vt:lpstr>
      <vt:lpstr>LEDS!!!</vt:lpstr>
      <vt:lpstr>LEDS</vt:lpstr>
      <vt:lpstr>Más LEDS</vt:lpstr>
      <vt:lpstr>FIN (por ahora ...)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Electrónica y Control Industrial</dc:title>
  <dc:creator>Jose Luis</dc:creator>
  <cp:lastModifiedBy>uca</cp:lastModifiedBy>
  <cp:revision>56</cp:revision>
  <dcterms:created xsi:type="dcterms:W3CDTF">2011-03-27T22:51:12Z</dcterms:created>
  <dcterms:modified xsi:type="dcterms:W3CDTF">2013-04-18T23:01:44Z</dcterms:modified>
</cp:coreProperties>
</file>