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6" d="100"/>
          <a:sy n="76" d="100"/>
        </p:scale>
        <p:origin x="-186" y="2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570A6120-9841-4A7F-9ED6-DD2A6E8D3848}" type="datetimeFigureOut">
              <a:rPr lang="es-ES" smtClean="0"/>
              <a:pPr/>
              <a:t>08/04/2015</a:t>
            </a:fld>
            <a:endParaRPr lang="es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7FDCE57-D4C2-44A2-B427-9A05191AC3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6120-9841-4A7F-9ED6-DD2A6E8D3848}" type="datetimeFigureOut">
              <a:rPr lang="es-ES" smtClean="0"/>
              <a:pPr/>
              <a:t>08/04/2015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FDCE57-D4C2-44A2-B427-9A05191AC3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570A6120-9841-4A7F-9ED6-DD2A6E8D3848}" type="datetimeFigureOut">
              <a:rPr lang="es-ES" smtClean="0"/>
              <a:pPr/>
              <a:t>08/04/2015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B7FDCE57-D4C2-44A2-B427-9A05191AC3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6120-9841-4A7F-9ED6-DD2A6E8D3848}" type="datetimeFigureOut">
              <a:rPr lang="es-ES" smtClean="0"/>
              <a:pPr/>
              <a:t>08/04/2015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FDCE57-D4C2-44A2-B427-9A05191AC3B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6120-9841-4A7F-9ED6-DD2A6E8D3848}" type="datetimeFigureOut">
              <a:rPr lang="es-ES" smtClean="0"/>
              <a:pPr/>
              <a:t>08/04/2015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B7FDCE57-D4C2-44A2-B427-9A05191AC3B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E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70A6120-9841-4A7F-9ED6-DD2A6E8D3848}" type="datetimeFigureOut">
              <a:rPr lang="es-ES" smtClean="0"/>
              <a:pPr/>
              <a:t>08/04/2015</a:t>
            </a:fld>
            <a:endParaRPr lang="es-ES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7FDCE57-D4C2-44A2-B427-9A05191AC3B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570A6120-9841-4A7F-9ED6-DD2A6E8D3848}" type="datetimeFigureOut">
              <a:rPr lang="es-ES" smtClean="0"/>
              <a:pPr/>
              <a:t>08/04/2015</a:t>
            </a:fld>
            <a:endParaRPr lang="es-ES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B7FDCE57-D4C2-44A2-B427-9A05191AC3B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ES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6120-9841-4A7F-9ED6-DD2A6E8D3848}" type="datetimeFigureOut">
              <a:rPr lang="es-ES" smtClean="0"/>
              <a:pPr/>
              <a:t>08/04/2015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FDCE57-D4C2-44A2-B427-9A05191AC3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6120-9841-4A7F-9ED6-DD2A6E8D3848}" type="datetimeFigureOut">
              <a:rPr lang="es-ES" smtClean="0"/>
              <a:pPr/>
              <a:t>08/04/2015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7FDCE57-D4C2-44A2-B427-9A05191AC3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6120-9841-4A7F-9ED6-DD2A6E8D3848}" type="datetimeFigureOut">
              <a:rPr lang="es-ES" smtClean="0"/>
              <a:pPr/>
              <a:t>08/04/2015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7FDCE57-D4C2-44A2-B427-9A05191AC3B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570A6120-9841-4A7F-9ED6-DD2A6E8D3848}" type="datetimeFigureOut">
              <a:rPr lang="es-ES" smtClean="0"/>
              <a:pPr/>
              <a:t>08/04/2015</a:t>
            </a:fld>
            <a:endParaRPr lang="es-ES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B7FDCE57-D4C2-44A2-B427-9A05191AC3B3}" type="slidenum">
              <a:rPr lang="es-ES" smtClean="0"/>
              <a:pPr/>
              <a:t>‹Nº›</a:t>
            </a:fld>
            <a:endParaRPr lang="es-ES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0A6120-9841-4A7F-9ED6-DD2A6E8D3848}" type="datetimeFigureOut">
              <a:rPr lang="es-ES" smtClean="0"/>
              <a:pPr/>
              <a:t>08/04/2015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7FDCE57-D4C2-44A2-B427-9A05191AC3B3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AR" dirty="0" err="1" smtClean="0"/>
              <a:t>Baterias</a:t>
            </a:r>
            <a:r>
              <a:rPr lang="es-AR" dirty="0" smtClean="0"/>
              <a:t> y pilas  </a:t>
            </a:r>
            <a:br>
              <a:rPr lang="es-AR" dirty="0" smtClean="0"/>
            </a:br>
            <a:r>
              <a:rPr lang="es-AR" dirty="0"/>
              <a:t/>
            </a:r>
            <a:br>
              <a:rPr lang="es-AR" dirty="0"/>
            </a:br>
            <a:r>
              <a:rPr lang="es-AR" dirty="0" smtClean="0"/>
              <a:t>Procesos Industriales I</a:t>
            </a:r>
            <a:endParaRPr lang="es-ES" dirty="0"/>
          </a:p>
        </p:txBody>
      </p:sp>
      <p:pic>
        <p:nvPicPr>
          <p:cNvPr id="1026" name="Picture 2" descr="D:\Pictures\Logo UCA.bmp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285728"/>
            <a:ext cx="2716213" cy="2190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Tabla"/>
          <p:cNvGraphicFramePr>
            <a:graphicFrameLocks noGrp="1"/>
          </p:cNvGraphicFramePr>
          <p:nvPr/>
        </p:nvGraphicFramePr>
        <p:xfrm>
          <a:off x="1142976" y="1857364"/>
          <a:ext cx="6643734" cy="1477225"/>
        </p:xfrm>
        <a:graphic>
          <a:graphicData uri="http://schemas.openxmlformats.org/drawingml/2006/table">
            <a:tbl>
              <a:tblPr/>
              <a:tblGrid>
                <a:gridCol w="2128614"/>
                <a:gridCol w="2257346"/>
                <a:gridCol w="2257774"/>
              </a:tblGrid>
              <a:tr h="2222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 dirty="0">
                          <a:latin typeface="Arial"/>
                          <a:ea typeface="Calibri"/>
                        </a:rPr>
                        <a:t>Propiedades físicas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 dirty="0" smtClean="0">
                          <a:latin typeface="Arial"/>
                          <a:ea typeface="Calibri"/>
                        </a:rPr>
                        <a:t>Li</a:t>
                      </a:r>
                      <a:endParaRPr lang="es-ES" sz="1200" cap="all" dirty="0">
                        <a:latin typeface="Arial"/>
                        <a:ea typeface="Calibri"/>
                      </a:endParaRP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>
                          <a:latin typeface="Arial"/>
                          <a:ea typeface="Calibri"/>
                        </a:rPr>
                        <a:t>Pb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2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 dirty="0">
                          <a:latin typeface="Arial"/>
                          <a:ea typeface="Calibri"/>
                        </a:rPr>
                        <a:t>Masa atómica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>
                          <a:latin typeface="Arial"/>
                          <a:ea typeface="Calibri"/>
                        </a:rPr>
                        <a:t>6,939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>
                          <a:latin typeface="Arial"/>
                          <a:ea typeface="Calibri"/>
                        </a:rPr>
                        <a:t>207,2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2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 dirty="0">
                          <a:latin typeface="Arial"/>
                          <a:ea typeface="Calibri"/>
                        </a:rPr>
                        <a:t>Número atómico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>
                          <a:latin typeface="Arial"/>
                          <a:ea typeface="Calibri"/>
                        </a:rPr>
                        <a:t>3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>
                          <a:latin typeface="Arial"/>
                          <a:ea typeface="Calibri"/>
                        </a:rPr>
                        <a:t>82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2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 dirty="0">
                          <a:latin typeface="Arial"/>
                          <a:ea typeface="Calibri"/>
                        </a:rPr>
                        <a:t>Densidad (g/cm</a:t>
                      </a:r>
                      <a:r>
                        <a:rPr lang="es-ES" sz="1200" cap="all" baseline="30000" dirty="0">
                          <a:latin typeface="Arial"/>
                          <a:ea typeface="Calibri"/>
                        </a:rPr>
                        <a:t>3</a:t>
                      </a:r>
                      <a:r>
                        <a:rPr lang="es-ES" sz="1200" cap="all" dirty="0">
                          <a:latin typeface="Arial"/>
                          <a:ea typeface="Calibri"/>
                        </a:rPr>
                        <a:t>)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>
                          <a:latin typeface="Arial"/>
                          <a:ea typeface="Calibri"/>
                        </a:rPr>
                        <a:t>0,534 (0°C)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>
                          <a:latin typeface="Arial"/>
                          <a:ea typeface="Calibri"/>
                        </a:rPr>
                        <a:t>11,34 (20°C)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2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 dirty="0">
                          <a:latin typeface="Arial"/>
                          <a:ea typeface="Calibri"/>
                        </a:rPr>
                        <a:t>Potencial estándar (V)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 dirty="0">
                          <a:latin typeface="Arial"/>
                          <a:ea typeface="Calibri"/>
                        </a:rPr>
                        <a:t>-3,05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>
                          <a:latin typeface="Arial"/>
                          <a:ea typeface="Calibri"/>
                        </a:rPr>
                        <a:t>-0,13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2293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 dirty="0">
                          <a:latin typeface="Arial"/>
                          <a:ea typeface="Calibri"/>
                        </a:rPr>
                        <a:t>Carga específica (A-h/kg)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 dirty="0">
                          <a:latin typeface="Arial"/>
                          <a:ea typeface="Calibri"/>
                        </a:rPr>
                        <a:t>3860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es-ES" sz="1200" cap="all" dirty="0">
                          <a:latin typeface="Arial"/>
                          <a:ea typeface="Calibri"/>
                        </a:rPr>
                        <a:t>260</a:t>
                      </a:r>
                    </a:p>
                  </a:txBody>
                  <a:tcPr marL="41703" marR="41703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0" y="3571876"/>
            <a:ext cx="9144000" cy="26161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BATERÍAS DE Li</a:t>
            </a: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EN LAS BATERÍAS DE ION Li EL ÁNODO ESTÁ CONSTITUIDO POR C EN FORMA DE LÁMINAS DE GRAFITO, ENTRE LAS CUALES ES CAPAZ DE ALMACENAR, POR MEDIO DE INTERCALACIÓN, ÁTOMOS DE Li. DE ESTA MANERA EL Li ES MÁS ESTABLE. </a:t>
            </a:r>
            <a:endParaRPr kumimoji="0" lang="es-ES" sz="800" b="0" i="0" u="none" strike="noStrik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200" b="0" i="0" u="none" strike="noStrik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EL CÁTODO ESTÁ CONSTITUIDO  ÓXIDOS METÁLICOS DE ESTRUCTURAS SIMÉTRICAS, TAL COMO EL ÓXIDO DE Co(CoO</a:t>
            </a:r>
            <a:r>
              <a:rPr kumimoji="0" lang="es-ES" sz="1200" b="0" i="0" u="none" strike="noStrik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s-ES" sz="1200" b="0" i="0" u="none" strike="noStrik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) QUE CONTIENE ÁTOMOS DE Li EN ESTAS  ESTRUCTURAS. DE LO EXPUESTO, EL ÁNODO SE TRANSFORMARÁ COMO </a:t>
            </a:r>
            <a:r>
              <a:rPr kumimoji="0" lang="es-ES" sz="1200" b="0" i="0" u="none" strike="noStrik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</a:t>
            </a:r>
            <a:r>
              <a:rPr kumimoji="0" lang="es-ES" sz="1200" b="0" i="0" u="none" strike="noStrik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</a:t>
            </a:r>
            <a:r>
              <a:rPr kumimoji="0" lang="es-ES" sz="1200" b="0" i="0" u="none" strike="noStrik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</a:t>
            </a:r>
            <a:r>
              <a:rPr kumimoji="0" lang="es-ES" sz="1200" b="0" i="0" u="none" strike="noStrik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, DONDE X ES EL NÚMERO DE ÁTOMOS DE Li QUE CONTIENE EL ÁNODO. EL CÁTODO SE REPRESENTA COMO Li</a:t>
            </a:r>
            <a:r>
              <a:rPr kumimoji="0" lang="es-ES" sz="1200" b="0" i="0" u="none" strike="noStrik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Y</a:t>
            </a:r>
            <a:r>
              <a:rPr kumimoji="0" lang="es-ES" sz="1200" b="0" i="0" u="none" strike="noStrik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COO</a:t>
            </a:r>
            <a:r>
              <a:rPr kumimoji="0" lang="es-ES" sz="1200" b="0" i="0" u="none" strike="noStrik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s-ES" sz="1200" b="0" i="0" u="none" strike="noStrik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DONDE Y ES EL NÚMERO DE ÁTOMOS DE Li QUE </a:t>
            </a:r>
            <a:r>
              <a:rPr kumimoji="0" lang="es-ES" sz="1200" b="0" i="0" u="none" strike="noStrik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CONTIENE LiC</a:t>
            </a:r>
            <a:r>
              <a:rPr lang="es-ES" sz="1200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s-ES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O</a:t>
            </a:r>
            <a:r>
              <a:rPr kumimoji="0" lang="es-ES" sz="1200" b="0" i="0" u="none" strike="noStrike" cap="none" normalizeH="0" baseline="-3000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2</a:t>
            </a:r>
            <a:r>
              <a:rPr kumimoji="0" lang="es-ES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endParaRPr kumimoji="0" lang="es-E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R A                        </a:t>
            </a:r>
            <a:r>
              <a:rPr kumimoji="0" lang="es-E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Li</a:t>
            </a:r>
            <a:r>
              <a:rPr kumimoji="0" lang="es-ES" sz="1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</a:t>
            </a:r>
            <a:r>
              <a:rPr kumimoji="0" lang="es-E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C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kumimoji="0" lang="es-E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XLi</a:t>
            </a:r>
            <a:r>
              <a:rPr kumimoji="0" lang="es-ES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+ 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+ C+ Xe</a:t>
            </a:r>
            <a:r>
              <a:rPr kumimoji="0" lang="es-ES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-</a:t>
            </a:r>
            <a:endParaRPr kumimoji="0" lang="es-E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RC                         </a:t>
            </a:r>
            <a:r>
              <a:rPr kumimoji="0" lang="es-E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XLi</a:t>
            </a:r>
            <a:r>
              <a:rPr kumimoji="0" lang="es-ES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+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 + Xe</a:t>
            </a:r>
            <a:r>
              <a:rPr kumimoji="0" lang="es-ES" sz="1400" b="1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-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 + Li</a:t>
            </a:r>
            <a:r>
              <a:rPr kumimoji="0" lang="es-ES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Y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CoO</a:t>
            </a:r>
            <a:r>
              <a:rPr kumimoji="0" lang="es-ES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2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 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Li</a:t>
            </a:r>
            <a:r>
              <a:rPr kumimoji="0" lang="es-ES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Y+</a:t>
            </a:r>
            <a:r>
              <a:rPr kumimoji="0" lang="es-ES" sz="14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X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CoO</a:t>
            </a:r>
            <a:r>
              <a:rPr kumimoji="0" lang="es-ES" sz="1400" b="1" i="0" u="none" strike="noStrike" cap="none" normalizeH="0" baseline="-25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2</a:t>
            </a:r>
            <a:endParaRPr kumimoji="0" lang="es-ES" sz="1400" b="1" i="0" u="none" strike="noStrike" cap="none" normalizeH="0" baseline="-2500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TOTAL                   </a:t>
            </a:r>
            <a:r>
              <a:rPr kumimoji="0" lang="es-E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Li</a:t>
            </a:r>
            <a:r>
              <a:rPr kumimoji="0" lang="es-ES" sz="1400" b="1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X</a:t>
            </a:r>
            <a:r>
              <a:rPr kumimoji="0" lang="es-ES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C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+ Li</a:t>
            </a:r>
            <a:r>
              <a:rPr kumimoji="0" lang="es-ES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Y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CoO</a:t>
            </a:r>
            <a:r>
              <a:rPr kumimoji="0" lang="es-ES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2 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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 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C + Li</a:t>
            </a:r>
            <a:r>
              <a:rPr kumimoji="0" lang="es-ES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Y+X</a:t>
            </a:r>
            <a:r>
              <a:rPr kumimoji="0" lang="es-E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CoO</a:t>
            </a:r>
            <a:r>
              <a:rPr kumimoji="0" lang="es-ES" sz="1400" b="1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  <a:sym typeface="Wingdings" pitchFamily="2" charset="2"/>
              </a:rPr>
              <a:t>2</a:t>
            </a:r>
            <a:endParaRPr kumimoji="0" lang="es-ES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  <a:sym typeface="Wingdings" pitchFamily="2" charset="2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Calibri" pitchFamily="34" charset="0"/>
              <a:cs typeface="Arial" pitchFamily="34" charset="0"/>
              <a:sym typeface="Wingdings" pitchFamily="2" charset="2"/>
            </a:endParaRPr>
          </a:p>
        </p:txBody>
      </p:sp>
      <p:sp>
        <p:nvSpPr>
          <p:cNvPr id="7" name="6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Baterías de Li -Pb</a:t>
            </a:r>
            <a:endParaRPr lang="es-E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Esquema</a:t>
            </a:r>
            <a:endParaRPr lang="es-ES" dirty="0"/>
          </a:p>
        </p:txBody>
      </p:sp>
      <p:pic>
        <p:nvPicPr>
          <p:cNvPr id="3" name="irc_mi" descr="http://s.hswstatic.com/gif/lithium-ion-battery-6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1928802"/>
            <a:ext cx="4171950" cy="3743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Pila de Hg</a:t>
            </a:r>
            <a:endParaRPr lang="es-ES" dirty="0"/>
          </a:p>
        </p:txBody>
      </p:sp>
      <p:sp>
        <p:nvSpPr>
          <p:cNvPr id="3" name="2 CuadroTexto"/>
          <p:cNvSpPr txBox="1"/>
          <p:nvPr/>
        </p:nvSpPr>
        <p:spPr>
          <a:xfrm>
            <a:off x="785786" y="2071678"/>
            <a:ext cx="6643734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/>
              <a:t>RA    </a:t>
            </a:r>
            <a:r>
              <a:rPr lang="es-AR" dirty="0" smtClean="0"/>
              <a:t>Zn(Hg)(</a:t>
            </a:r>
            <a:r>
              <a:rPr lang="es-AR" dirty="0" smtClean="0"/>
              <a:t>s) +2OH</a:t>
            </a:r>
            <a:r>
              <a:rPr lang="es-AR" baseline="30000" dirty="0" smtClean="0"/>
              <a:t>-</a:t>
            </a:r>
            <a:r>
              <a:rPr lang="es-AR" dirty="0" smtClean="0"/>
              <a:t> (</a:t>
            </a:r>
            <a:r>
              <a:rPr lang="es-AR" dirty="0" err="1" smtClean="0"/>
              <a:t>ac</a:t>
            </a:r>
            <a:r>
              <a:rPr lang="es-AR" dirty="0" smtClean="0"/>
              <a:t>)  </a:t>
            </a:r>
            <a:r>
              <a:rPr lang="es-AR" dirty="0" smtClean="0">
                <a:sym typeface="Wingdings" pitchFamily="2" charset="2"/>
              </a:rPr>
              <a:t> </a:t>
            </a:r>
            <a:r>
              <a:rPr lang="es-AR" dirty="0" err="1" smtClean="0">
                <a:sym typeface="Wingdings" pitchFamily="2" charset="2"/>
              </a:rPr>
              <a:t>ZnO</a:t>
            </a:r>
            <a:r>
              <a:rPr lang="es-AR" dirty="0" smtClean="0">
                <a:sym typeface="Wingdings" pitchFamily="2" charset="2"/>
              </a:rPr>
              <a:t>(s)  + H</a:t>
            </a:r>
            <a:r>
              <a:rPr lang="es-AR" baseline="-25000" dirty="0" smtClean="0">
                <a:sym typeface="Wingdings" pitchFamily="2" charset="2"/>
              </a:rPr>
              <a:t>2</a:t>
            </a:r>
            <a:r>
              <a:rPr lang="es-AR" dirty="0" smtClean="0">
                <a:sym typeface="Wingdings" pitchFamily="2" charset="2"/>
              </a:rPr>
              <a:t>O +2e</a:t>
            </a:r>
            <a:r>
              <a:rPr lang="es-AR" baseline="30000" dirty="0" smtClean="0">
                <a:sym typeface="Wingdings" pitchFamily="2" charset="2"/>
              </a:rPr>
              <a:t>-</a:t>
            </a:r>
            <a:endParaRPr lang="es-ES" dirty="0">
              <a:sym typeface="Wingdings" pitchFamily="2" charset="2"/>
            </a:endParaRPr>
          </a:p>
          <a:p>
            <a:r>
              <a:rPr lang="es-AR" dirty="0" smtClean="0">
                <a:sym typeface="Wingdings" pitchFamily="2" charset="2"/>
              </a:rPr>
              <a:t>RC    </a:t>
            </a:r>
            <a:r>
              <a:rPr lang="es-AR" dirty="0" err="1" smtClean="0">
                <a:sym typeface="Wingdings" pitchFamily="2" charset="2"/>
              </a:rPr>
              <a:t>HgO</a:t>
            </a:r>
            <a:r>
              <a:rPr lang="es-AR" dirty="0" smtClean="0">
                <a:sym typeface="Wingdings" pitchFamily="2" charset="2"/>
              </a:rPr>
              <a:t>(s)    + H</a:t>
            </a:r>
            <a:r>
              <a:rPr lang="es-AR" baseline="-25000" dirty="0" smtClean="0">
                <a:sym typeface="Wingdings" pitchFamily="2" charset="2"/>
              </a:rPr>
              <a:t>2</a:t>
            </a:r>
            <a:r>
              <a:rPr lang="es-AR" dirty="0" smtClean="0">
                <a:sym typeface="Wingdings" pitchFamily="2" charset="2"/>
              </a:rPr>
              <a:t>O +2e</a:t>
            </a:r>
            <a:r>
              <a:rPr lang="es-AR" baseline="30000" dirty="0" smtClean="0">
                <a:sym typeface="Wingdings" pitchFamily="2" charset="2"/>
              </a:rPr>
              <a:t>-</a:t>
            </a:r>
            <a:r>
              <a:rPr lang="es-AR" dirty="0" smtClean="0">
                <a:sym typeface="Wingdings" pitchFamily="2" charset="2"/>
              </a:rPr>
              <a:t>  Hg(l)+ 2</a:t>
            </a:r>
            <a:r>
              <a:rPr lang="es-AR" dirty="0" smtClean="0"/>
              <a:t>OH</a:t>
            </a:r>
            <a:r>
              <a:rPr lang="es-AR" baseline="30000" dirty="0" smtClean="0"/>
              <a:t>-</a:t>
            </a:r>
            <a:endParaRPr lang="es-AR" dirty="0" smtClean="0"/>
          </a:p>
          <a:p>
            <a:endParaRPr lang="es-AR" dirty="0"/>
          </a:p>
          <a:p>
            <a:r>
              <a:rPr lang="es-AR" dirty="0" smtClean="0"/>
              <a:t>Total Zn-Hg(s) +</a:t>
            </a:r>
            <a:r>
              <a:rPr lang="es-AR" dirty="0" smtClean="0">
                <a:sym typeface="Wingdings" pitchFamily="2" charset="2"/>
              </a:rPr>
              <a:t> </a:t>
            </a:r>
            <a:r>
              <a:rPr lang="es-AR" dirty="0" err="1" smtClean="0">
                <a:sym typeface="Wingdings" pitchFamily="2" charset="2"/>
              </a:rPr>
              <a:t>HgO</a:t>
            </a:r>
            <a:r>
              <a:rPr lang="es-AR" dirty="0" smtClean="0">
                <a:sym typeface="Wingdings" pitchFamily="2" charset="2"/>
              </a:rPr>
              <a:t>(s)  </a:t>
            </a:r>
            <a:r>
              <a:rPr lang="es-AR" dirty="0" err="1" smtClean="0">
                <a:sym typeface="Wingdings" pitchFamily="2" charset="2"/>
              </a:rPr>
              <a:t>ZnO</a:t>
            </a:r>
            <a:r>
              <a:rPr lang="es-AR" dirty="0" smtClean="0">
                <a:sym typeface="Wingdings" pitchFamily="2" charset="2"/>
              </a:rPr>
              <a:t>(s) + Hg(l)</a:t>
            </a:r>
          </a:p>
          <a:p>
            <a:endParaRPr lang="es-AR" dirty="0">
              <a:sym typeface="Wingdings" pitchFamily="2" charset="2"/>
            </a:endParaRPr>
          </a:p>
          <a:p>
            <a:r>
              <a:rPr lang="es-AR" dirty="0" smtClean="0">
                <a:sym typeface="Wingdings" pitchFamily="2" charset="2"/>
              </a:rPr>
              <a:t>Posee larga vida y </a:t>
            </a:r>
            <a:r>
              <a:rPr lang="es-AR" dirty="0" smtClean="0"/>
              <a:t>1,35 V  más cte. que otras pilas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AR" dirty="0" smtClean="0"/>
              <a:t>Esquema</a:t>
            </a:r>
            <a:endParaRPr lang="es-ES" dirty="0"/>
          </a:p>
        </p:txBody>
      </p:sp>
      <p:pic>
        <p:nvPicPr>
          <p:cNvPr id="28674" name="Picture 2" descr="http://html.rincondelvago.com/000682116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928802"/>
            <a:ext cx="5736353" cy="363855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Pila </a:t>
            </a:r>
            <a:r>
              <a:rPr lang="es-AR" smtClean="0"/>
              <a:t>de combustible</a:t>
            </a:r>
            <a:endParaRPr lang="es-ES"/>
          </a:p>
        </p:txBody>
      </p:sp>
      <p:pic>
        <p:nvPicPr>
          <p:cNvPr id="1026" name="Picture 2" descr="http://rodas.us.es/file/8763a8ca-1a60-6545-12d8-ceb31383e7d0/1/tema5_ims_SCORM.zip/images/pic045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2357430"/>
            <a:ext cx="3359540" cy="3343272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0" y="2928934"/>
            <a:ext cx="5572132" cy="2215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Ánodo Oxidación: 2H</a:t>
            </a:r>
            <a:r>
              <a:rPr kumimoji="0" lang="es-E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(g) + 4OH</a:t>
            </a:r>
            <a:r>
              <a:rPr kumimoji="0" lang="es-ES" sz="1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kumimoji="0" lang="es-E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 </a:t>
            </a:r>
            <a:r>
              <a:rPr kumimoji="0" lang="es-ES" sz="18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sym typeface="Wingdings" pitchFamily="2" charset="2"/>
              </a:rPr>
              <a:t>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</a:t>
            </a:r>
            <a:r>
              <a:rPr kumimoji="0" lang="es-E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4H</a:t>
            </a:r>
            <a:r>
              <a:rPr kumimoji="0" lang="es-E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O(l) + 4e</a:t>
            </a:r>
            <a:r>
              <a:rPr kumimoji="0" lang="es-ES" sz="1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-</a:t>
            </a: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baseline="30000" dirty="0" smtClean="0">
              <a:latin typeface="Arial" charset="0"/>
              <a:cs typeface="Arial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Cátodo Reducción: O</a:t>
            </a:r>
            <a:r>
              <a:rPr kumimoji="0" lang="es-E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(g) + 2H</a:t>
            </a:r>
            <a:r>
              <a:rPr kumimoji="0" lang="es-E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O(l)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sym typeface="Wingdings" pitchFamily="2" charset="2"/>
              </a:rPr>
              <a:t>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 </a:t>
            </a:r>
            <a:r>
              <a:rPr kumimoji="0" lang="es-E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4OH</a:t>
            </a:r>
            <a:r>
              <a:rPr kumimoji="0" lang="es-ES" sz="1800" b="0" i="0" u="none" strike="noStrike" cap="none" normalizeH="0" baseline="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-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(</a:t>
            </a:r>
            <a:r>
              <a:rPr kumimoji="0" lang="es-E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ac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s-ES" dirty="0" smtClean="0">
              <a:latin typeface="Arial" charset="0"/>
              <a:cs typeface="Arial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Reacción Global: 2H</a:t>
            </a:r>
            <a:r>
              <a:rPr kumimoji="0" lang="es-E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(g) + O</a:t>
            </a:r>
            <a:r>
              <a:rPr kumimoji="0" lang="es-E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(g)  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  <a:sym typeface="Wingdings" pitchFamily="2" charset="2"/>
              </a:rPr>
              <a:t>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  </a:t>
            </a:r>
            <a:r>
              <a:rPr kumimoji="0" lang="es-ES" sz="7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2H</a:t>
            </a:r>
            <a:r>
              <a:rPr kumimoji="0" lang="es-ES" sz="18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2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O(l)</a:t>
            </a: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  <a:cs typeface="Arial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Eºcelda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= </a:t>
            </a:r>
            <a:r>
              <a:rPr kumimoji="0" lang="es-E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Eºcátodo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- </a:t>
            </a:r>
            <a:r>
              <a:rPr kumimoji="0" lang="es-ES" sz="18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Eºánodo</a:t>
            </a:r>
            <a:r>
              <a:rPr kumimoji="0" lang="es-ES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charset="0"/>
                <a:cs typeface="Arial" charset="0"/>
              </a:rPr>
              <a:t> = 0,40V - (-0,83V) = 1,23V</a:t>
            </a:r>
          </a:p>
        </p:txBody>
      </p:sp>
      <p:pic>
        <p:nvPicPr>
          <p:cNvPr id="1028" name="Picture 4" descr="http://rodas.us.es/file/8763a8ca-1a60-6545-12d8-ceb31383e7d0/1/tema5_ims_SCORM.zip/images/pic04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18150" y="-320675"/>
            <a:ext cx="123825" cy="114300"/>
          </a:xfrm>
          <a:prstGeom prst="rect">
            <a:avLst/>
          </a:prstGeom>
          <a:noFill/>
        </p:spPr>
      </p:pic>
      <p:pic>
        <p:nvPicPr>
          <p:cNvPr id="1029" name="Picture 5" descr="http://rodas.us.es/file/8763a8ca-1a60-6545-12d8-ceb31383e7d0/1/tema5_ims_SCORM.zip/images/pic043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916613" y="-46038"/>
            <a:ext cx="123825" cy="114301"/>
          </a:xfrm>
          <a:prstGeom prst="rect">
            <a:avLst/>
          </a:prstGeom>
          <a:noFill/>
        </p:spPr>
      </p:pic>
      <p:pic>
        <p:nvPicPr>
          <p:cNvPr id="1030" name="Picture 6" descr="http://rodas.us.es/file/8763a8ca-1a60-6545-12d8-ceb31383e7d0/1/tema5_ims_SCORM.zip/images/pic044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42000" y="228600"/>
            <a:ext cx="123825" cy="1143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Intermedio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59</TotalTime>
  <Words>302</Words>
  <Application>Microsoft Office PowerPoint</Application>
  <PresentationFormat>Presentación en pantalla (4:3)</PresentationFormat>
  <Paragraphs>44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Intermedio</vt:lpstr>
      <vt:lpstr>Baterias y pilas    Procesos Industriales I</vt:lpstr>
      <vt:lpstr>Baterías de Li -Pb</vt:lpstr>
      <vt:lpstr>Esquema</vt:lpstr>
      <vt:lpstr>Pila de Hg</vt:lpstr>
      <vt:lpstr>Esquema</vt:lpstr>
      <vt:lpstr>Pila de combustible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Baterias y pilas    Procesos Industriales II</dc:title>
  <dc:creator>Montesano</dc:creator>
  <cp:lastModifiedBy>Montesano</cp:lastModifiedBy>
  <cp:revision>6</cp:revision>
  <dcterms:created xsi:type="dcterms:W3CDTF">2014-08-20T14:32:22Z</dcterms:created>
  <dcterms:modified xsi:type="dcterms:W3CDTF">2015-04-08T11:02:49Z</dcterms:modified>
</cp:coreProperties>
</file>