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03" r:id="rId9"/>
    <p:sldId id="264" r:id="rId10"/>
    <p:sldId id="265" r:id="rId11"/>
    <p:sldId id="267" r:id="rId12"/>
    <p:sldId id="268" r:id="rId13"/>
    <p:sldId id="269" r:id="rId14"/>
    <p:sldId id="309" r:id="rId15"/>
    <p:sldId id="297" r:id="rId16"/>
    <p:sldId id="298" r:id="rId17"/>
    <p:sldId id="270" r:id="rId18"/>
    <p:sldId id="271" r:id="rId19"/>
    <p:sldId id="301" r:id="rId20"/>
    <p:sldId id="272" r:id="rId21"/>
    <p:sldId id="273" r:id="rId22"/>
    <p:sldId id="274" r:id="rId23"/>
    <p:sldId id="275" r:id="rId24"/>
    <p:sldId id="276" r:id="rId25"/>
    <p:sldId id="277" r:id="rId26"/>
    <p:sldId id="288" r:id="rId27"/>
    <p:sldId id="295" r:id="rId28"/>
    <p:sldId id="280" r:id="rId29"/>
    <p:sldId id="281" r:id="rId30"/>
    <p:sldId id="282" r:id="rId31"/>
    <p:sldId id="283" r:id="rId32"/>
    <p:sldId id="304" r:id="rId33"/>
    <p:sldId id="293" r:id="rId34"/>
    <p:sldId id="285" r:id="rId35"/>
    <p:sldId id="286" r:id="rId36"/>
    <p:sldId id="287" r:id="rId37"/>
    <p:sldId id="294" r:id="rId38"/>
    <p:sldId id="290" r:id="rId39"/>
    <p:sldId id="291" r:id="rId40"/>
    <p:sldId id="307" r:id="rId41"/>
    <p:sldId id="305" r:id="rId42"/>
    <p:sldId id="308" r:id="rId43"/>
    <p:sldId id="289" r:id="rId4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27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CE629-D276-4491-BDFB-622B03133B36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48A6-6C40-484E-A438-5C41656FE8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8961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3054" indent="-270405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621" indent="-216324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4269" indent="-216324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918" indent="-216324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9566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2214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4863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7511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9055340-6679-476E-86FA-5F0FF30C4E04}" type="slidenum">
              <a:rPr lang="es-ES" altLang="es-AR" smtClean="0"/>
              <a:pPr eaLnBrk="1" hangingPunct="1"/>
              <a:t>1</a:t>
            </a:fld>
            <a:endParaRPr lang="es-ES" altLang="es-AR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s-AR" smtClean="0"/>
          </a:p>
        </p:txBody>
      </p:sp>
      <p:sp>
        <p:nvSpPr>
          <p:cNvPr id="237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03054" indent="-270405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81621" indent="-216324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14269" indent="-216324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46918" indent="-216324" defTabSz="913369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379566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12214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44863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677511" indent="-216324" defTabSz="913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E3B22E5-2750-46DD-B008-7AAA432C9611}" type="slidenum">
              <a:rPr lang="es-ES" altLang="es-AR" smtClean="0"/>
              <a:pPr eaLnBrk="1" hangingPunct="1"/>
              <a:t>24</a:t>
            </a:fld>
            <a:endParaRPr lang="es-ES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B145EE-3BD0-46C2-883E-07967EDB5293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D4A5C-1167-4FC2-92B5-F16172434C6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052513"/>
            <a:ext cx="3590925" cy="122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802405B-7E20-4BE3-9D90-A0AA77752D57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1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sp>
        <p:nvSpPr>
          <p:cNvPr id="11266" name="1 CuadroTexto"/>
          <p:cNvSpPr txBox="1">
            <a:spLocks noChangeArrowheads="1"/>
          </p:cNvSpPr>
          <p:nvPr/>
        </p:nvSpPr>
        <p:spPr bwMode="auto">
          <a:xfrm>
            <a:off x="3000364" y="2714620"/>
            <a:ext cx="5540375" cy="280076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AR" altLang="es-AR" sz="4000" dirty="0">
                <a:latin typeface="Arial" charset="0"/>
                <a:cs typeface="Arial" charset="0"/>
              </a:rPr>
              <a:t>Contaminación Atmosférica</a:t>
            </a:r>
          </a:p>
          <a:p>
            <a:pPr algn="ctr" eaLnBrk="1" hangingPunct="1"/>
            <a:endParaRPr lang="es-AR" altLang="es-AR" sz="4000" dirty="0">
              <a:latin typeface="Arial" charset="0"/>
              <a:cs typeface="Arial" charset="0"/>
            </a:endParaRPr>
          </a:p>
          <a:p>
            <a:pPr algn="ctr" eaLnBrk="1" hangingPunct="1"/>
            <a:endParaRPr lang="es-AR" altLang="es-AR" sz="4000" dirty="0">
              <a:latin typeface="Arial" charset="0"/>
              <a:cs typeface="Arial" charset="0"/>
            </a:endParaRPr>
          </a:p>
          <a:p>
            <a:pPr algn="r" eaLnBrk="1" hangingPunct="1"/>
            <a:r>
              <a:rPr lang="es-AR" altLang="es-AR" sz="1600" b="1" dirty="0" err="1">
                <a:latin typeface="Arial" charset="0"/>
                <a:cs typeface="Arial" charset="0"/>
              </a:rPr>
              <a:t>Mg.</a:t>
            </a:r>
            <a:r>
              <a:rPr lang="es-AR" altLang="es-AR" sz="1600" b="1" dirty="0">
                <a:latin typeface="Arial" charset="0"/>
                <a:cs typeface="Arial" charset="0"/>
              </a:rPr>
              <a:t> Ing. Juan Montesano</a:t>
            </a:r>
          </a:p>
        </p:txBody>
      </p:sp>
      <p:pic>
        <p:nvPicPr>
          <p:cNvPr id="4100" name="Picture 4" descr="http://1.bp.blogspot.com/-sAnZLAkCc7Q/UZ7MHofIcLI/AAAAAAAAAB0/DmXmZBwtIas/s1600/images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4096269" cy="306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68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3600" dirty="0" smtClean="0">
                <a:latin typeface="Arial" pitchFamily="34" charset="0"/>
                <a:cs typeface="Arial" pitchFamily="34" charset="0"/>
              </a:rPr>
              <a:t>La atmósfera</a:t>
            </a:r>
            <a:endParaRPr lang="es-AR" dirty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8757025-3753-4E24-92F6-42FC56F34B74}" type="slidenum">
              <a:rPr lang="es-ES" smtClean="0">
                <a:solidFill>
                  <a:schemeClr val="tx2"/>
                </a:solidFill>
              </a:rPr>
              <a:pPr eaLnBrk="1" hangingPunct="1"/>
              <a:t>10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320514" name="Picture 2" descr="http://www.portalplanetasedna.com.ar/archivos_varios/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535612" cy="477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42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6C933A6-DF51-454E-8BFB-41086ED3A4BA}" type="slidenum">
              <a:rPr lang="es-ES" smtClean="0">
                <a:solidFill>
                  <a:schemeClr val="tx2"/>
                </a:solidFill>
              </a:rPr>
              <a:pPr eaLnBrk="1" hangingPunct="1"/>
              <a:t>11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28" b="4396"/>
          <a:stretch>
            <a:fillRect/>
          </a:stretch>
        </p:blipFill>
        <p:spPr bwMode="auto">
          <a:xfrm>
            <a:off x="895350" y="1181100"/>
            <a:ext cx="7162800" cy="398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12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Fuentes de contaminación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AR" altLang="es-AR" sz="2000" b="1" smtClean="0">
                <a:latin typeface="Arial" charset="0"/>
                <a:cs typeface="Arial" charset="0"/>
              </a:rPr>
              <a:t>La contaminación natural Origen: dinámica terrestre, biológica o geológica</a:t>
            </a:r>
          </a:p>
        </p:txBody>
      </p:sp>
      <p:sp>
        <p:nvSpPr>
          <p:cNvPr id="2560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2EDFECB-73D4-4796-BAE0-A5721A16F055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12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19200" y="2730500"/>
          <a:ext cx="60960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769">
                <a:tc gridSpan="2"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Contaminación natural del aire</a:t>
                      </a:r>
                      <a:endParaRPr lang="es-AR" sz="1800" dirty="0"/>
                    </a:p>
                  </a:txBody>
                  <a:tcPr marT="45711" marB="45711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Fuente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Contaminantes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Volcanes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Óxidos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 de S, partículas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Fuegos forestales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CO,CO</a:t>
                      </a:r>
                      <a:r>
                        <a:rPr lang="es-AR" sz="1800" baseline="-25000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s-AR" sz="1800" baseline="-25000" dirty="0" err="1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 partículas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Vendavales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Polvo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Plantas vivas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err="1" smtClean="0">
                          <a:latin typeface="Arial" pitchFamily="34" charset="0"/>
                          <a:cs typeface="Arial" pitchFamily="34" charset="0"/>
                        </a:rPr>
                        <a:t>HCs</a:t>
                      </a:r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AR" sz="1800" dirty="0" err="1" smtClean="0">
                          <a:latin typeface="Arial" pitchFamily="34" charset="0"/>
                          <a:cs typeface="Arial" pitchFamily="34" charset="0"/>
                        </a:rPr>
                        <a:t>polén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Plantas en descomposición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s-AR" sz="1800" baseline="-25000" dirty="0" smtClean="0">
                          <a:latin typeface="Arial" pitchFamily="34" charset="0"/>
                          <a:cs typeface="Arial" pitchFamily="34" charset="0"/>
                        </a:rPr>
                        <a:t>4,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 H</a:t>
                      </a:r>
                      <a:r>
                        <a:rPr lang="es-AR" sz="1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Suelo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Virus, polvo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Partículas de sal</a:t>
                      </a:r>
                      <a:endParaRPr lang="es-A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69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AR" altLang="es-AR" smtClean="0">
                <a:latin typeface="Arial" charset="0"/>
                <a:cs typeface="Arial" charset="0"/>
              </a:rPr>
              <a:t>Fuentes antropogénicas: Fijas y móviles</a:t>
            </a:r>
          </a:p>
        </p:txBody>
      </p:sp>
      <p:sp>
        <p:nvSpPr>
          <p:cNvPr id="2662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6C7D492-614C-4548-904F-25E6906A576B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13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472" y="357166"/>
            <a:ext cx="8261350" cy="1039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A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Fuentes de contaminación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485900" y="2768600"/>
          <a:ext cx="6096000" cy="211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65716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Hogar</a:t>
                      </a:r>
                      <a:endParaRPr lang="es-A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58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Transporte</a:t>
                      </a:r>
                      <a:endParaRPr lang="es-A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/>
                </a:tc>
              </a:tr>
              <a:tr h="640036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Industria: Petroleras,</a:t>
                      </a:r>
                      <a:r>
                        <a:rPr lang="es-AR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petroquímicas, cementeras, siderometalúrgicas, papeleras, etc.</a:t>
                      </a:r>
                      <a:endParaRPr lang="es-A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/>
                </a:tc>
              </a:tr>
              <a:tr h="370658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Agricultura y ganadería</a:t>
                      </a:r>
                      <a:endParaRPr lang="es-A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/>
                </a:tc>
              </a:tr>
              <a:tr h="370658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Incineración de residuos sólidos urbanos</a:t>
                      </a:r>
                      <a:endParaRPr lang="es-A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23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e/e5/Tama%C3%B1o_de_las_particulas_um.png/1280px-Tama%C3%B1o_de_las_particulas_um.png"/>
          <p:cNvPicPr>
            <a:picLocks noChangeAspect="1" noChangeArrowheads="1"/>
          </p:cNvPicPr>
          <p:nvPr/>
        </p:nvPicPr>
        <p:blipFill>
          <a:blip r:embed="rId2"/>
          <a:srcRect l="13756" r="26435"/>
          <a:stretch>
            <a:fillRect/>
          </a:stretch>
        </p:blipFill>
        <p:spPr bwMode="auto">
          <a:xfrm>
            <a:off x="785786" y="1214422"/>
            <a:ext cx="7715304" cy="5440278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14282" y="21429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Material </a:t>
            </a:r>
            <a:r>
              <a:rPr kumimoji="0" lang="es-AR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particulado</a:t>
            </a: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Material </a:t>
            </a:r>
            <a:r>
              <a:rPr lang="es-AR" dirty="0" err="1" smtClean="0"/>
              <a:t>particulado</a:t>
            </a:r>
            <a:endParaRPr lang="es-ES" dirty="0"/>
          </a:p>
        </p:txBody>
      </p:sp>
      <p:pic>
        <p:nvPicPr>
          <p:cNvPr id="58370" name="Picture 2" descr="http://images.slideplayer.es/2/1033635/slides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500858" cy="487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 smtClean="0">
                <a:latin typeface="Arial" pitchFamily="34" charset="0"/>
                <a:cs typeface="Arial" pitchFamily="34" charset="0"/>
              </a:rPr>
              <a:t>Material </a:t>
            </a:r>
            <a:r>
              <a:rPr lang="es-AR" sz="2400" b="1" dirty="0" err="1" smtClean="0">
                <a:latin typeface="Arial" pitchFamily="34" charset="0"/>
                <a:cs typeface="Arial" pitchFamily="34" charset="0"/>
              </a:rPr>
              <a:t>particulado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AR" sz="2400" b="1" cap="none" dirty="0" smtClean="0">
                <a:latin typeface="Arial" pitchFamily="34" charset="0"/>
                <a:cs typeface="Arial" pitchFamily="34" charset="0"/>
              </a:rPr>
              <a:t>Comparación diámetros</a:t>
            </a:r>
            <a:endParaRPr lang="es-ES" sz="2400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http://ep01.epimg.net/sociedad/imagenes/2012/09/24/actualidad/1348514270_964033_1348514666_sumario_norm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516272" cy="457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Contaminación</a:t>
            </a:r>
          </a:p>
        </p:txBody>
      </p:sp>
      <p:sp>
        <p:nvSpPr>
          <p:cNvPr id="2765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482357D-EB9B-47CE-8162-DF326A6D29B6}" type="slidenum">
              <a:rPr lang="es-ES" altLang="es-AR" smtClean="0">
                <a:solidFill>
                  <a:schemeClr val="tx2"/>
                </a:solidFill>
              </a:rPr>
              <a:pPr eaLnBrk="1" hangingPunct="1"/>
              <a:t>17</a:t>
            </a:fld>
            <a:endParaRPr lang="es-ES" altLang="es-AR" smtClean="0">
              <a:solidFill>
                <a:schemeClr val="tx2"/>
              </a:solidFill>
            </a:endParaRPr>
          </a:p>
        </p:txBody>
      </p:sp>
      <p:sp>
        <p:nvSpPr>
          <p:cNvPr id="27652" name="1 CuadroTexto"/>
          <p:cNvSpPr txBox="1">
            <a:spLocks noChangeArrowheads="1"/>
          </p:cNvSpPr>
          <p:nvPr/>
        </p:nvSpPr>
        <p:spPr bwMode="auto">
          <a:xfrm>
            <a:off x="1895475" y="2209800"/>
            <a:ext cx="5410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2400">
                <a:latin typeface="Arial" charset="0"/>
                <a:cs typeface="Arial" charset="0"/>
              </a:rPr>
              <a:t>Contaminantes primarios:</a:t>
            </a:r>
          </a:p>
          <a:p>
            <a:pPr eaLnBrk="1" hangingPunct="1"/>
            <a:r>
              <a:rPr lang="es-AR" sz="2000">
                <a:latin typeface="Arial" charset="0"/>
                <a:cs typeface="Arial" charset="0"/>
              </a:rPr>
              <a:t>Se vierten directamente a la atmósfera</a:t>
            </a:r>
          </a:p>
          <a:p>
            <a:pPr eaLnBrk="1" hangingPunct="1"/>
            <a:endParaRPr lang="es-AR" sz="2400">
              <a:latin typeface="Arial" charset="0"/>
              <a:cs typeface="Arial" charset="0"/>
            </a:endParaRPr>
          </a:p>
          <a:p>
            <a:pPr eaLnBrk="1" hangingPunct="1"/>
            <a:r>
              <a:rPr lang="es-AR" sz="2400">
                <a:latin typeface="Arial" charset="0"/>
                <a:cs typeface="Arial" charset="0"/>
              </a:rPr>
              <a:t>Contaminantes secundarios:</a:t>
            </a:r>
          </a:p>
          <a:p>
            <a:pPr eaLnBrk="1" hangingPunct="1"/>
            <a:r>
              <a:rPr lang="es-AR" sz="2000">
                <a:latin typeface="Arial" charset="0"/>
                <a:cs typeface="Arial" charset="0"/>
              </a:rPr>
              <a:t>Se producen a partir de los primarios</a:t>
            </a:r>
          </a:p>
        </p:txBody>
      </p:sp>
    </p:spTree>
    <p:extLst>
      <p:ext uri="{BB962C8B-B14F-4D97-AF65-F5344CB8AC3E}">
        <p14:creationId xmlns:p14="http://schemas.microsoft.com/office/powerpoint/2010/main" xmlns="" val="10424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400" b="1" dirty="0" smtClean="0">
                <a:solidFill>
                  <a:srgbClr val="5172FD"/>
                </a:solidFill>
                <a:latin typeface="Arial" charset="0"/>
                <a:cs typeface="Arial" charset="0"/>
              </a:rPr>
              <a:t>Contaminantes primarios- secundarios</a:t>
            </a:r>
          </a:p>
        </p:txBody>
      </p:sp>
      <p:sp>
        <p:nvSpPr>
          <p:cNvPr id="2867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7B71EE8-81B6-4AF6-B1FC-317E46A91961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18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pic>
        <p:nvPicPr>
          <p:cNvPr id="28676" name="Picture 7" descr="http://datateca.unad.edu.co/contenidos/358008/Contenido_en_linea_Control/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6408738" cy="430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1533525" y="1784350"/>
            <a:ext cx="276225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" name="3 Rectángulo redondeado"/>
          <p:cNvSpPr/>
          <p:nvPr/>
        </p:nvSpPr>
        <p:spPr>
          <a:xfrm>
            <a:off x="7377113" y="2952750"/>
            <a:ext cx="1285875" cy="40005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Eliminación final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61925" y="1571625"/>
            <a:ext cx="1371600" cy="51435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Fases de </a:t>
            </a:r>
          </a:p>
          <a:p>
            <a:pPr algn="ctr">
              <a:defRPr/>
            </a:pPr>
            <a:r>
              <a:rPr lang="es-A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contaminación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7481888" y="2019300"/>
            <a:ext cx="366712" cy="838200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197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Contaminación</a:t>
            </a:r>
          </a:p>
        </p:txBody>
      </p:sp>
      <p:sp>
        <p:nvSpPr>
          <p:cNvPr id="22532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79CB676-B7E8-45CD-879E-C2AAADE77AB5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19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8338" y="1860550"/>
            <a:ext cx="7602537" cy="3694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Los efectos producidos por la contaminación atmosférica en zonas industrializadas o en grandes núcleos urbanos son muy variables, dependiendo de factores como la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concentración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los tipos de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contaminantes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tiempo de permanencia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(lo cual viene determinado principalmente por las condiciones atmosféricas y por la situación geográfica de las ciudades) y de la sensibilidad de los receptores</a:t>
            </a:r>
          </a:p>
          <a:p>
            <a:pPr algn="just">
              <a:defRPr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5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3200" dirty="0" smtClean="0">
                <a:latin typeface="Arial" pitchFamily="34" charset="0"/>
                <a:cs typeface="Arial" pitchFamily="34" charset="0"/>
              </a:rPr>
              <a:t>La atmósfera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F747B9F-924A-45EE-8115-4431F325B8E5}" type="slidenum">
              <a:rPr lang="es-ES" smtClean="0">
                <a:solidFill>
                  <a:schemeClr val="tx2"/>
                </a:solidFill>
              </a:rPr>
              <a:pPr eaLnBrk="1" hangingPunct="1"/>
              <a:t>2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12292" name="Picture 15" descr="http://cmapspublic.ihmc.us/rid=1LHPP7Q7Z-1SR5XSB-SLG/Estructura%20de%20la%20atm%C3%B3sfera%20f%20(t%C2%BA%20y%20composici%C3%B3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563688"/>
            <a:ext cx="5040312" cy="4633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V="1">
            <a:off x="1266825" y="1595438"/>
            <a:ext cx="0" cy="362426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266825" y="5238750"/>
            <a:ext cx="1042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1266825" y="4438650"/>
            <a:ext cx="107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1314450" y="2457450"/>
            <a:ext cx="1019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8 CuadroTexto"/>
          <p:cNvSpPr txBox="1">
            <a:spLocks noChangeArrowheads="1"/>
          </p:cNvSpPr>
          <p:nvPr/>
        </p:nvSpPr>
        <p:spPr bwMode="auto">
          <a:xfrm>
            <a:off x="417513" y="17954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000" b="1">
                <a:latin typeface="Arial" charset="0"/>
                <a:cs typeface="Arial" charset="0"/>
              </a:rPr>
              <a:t>Presión </a:t>
            </a:r>
          </a:p>
          <a:p>
            <a:pPr eaLnBrk="1" hangingPunct="1"/>
            <a:r>
              <a:rPr lang="es-AR" sz="1000" b="1">
                <a:latin typeface="Arial" charset="0"/>
                <a:cs typeface="Arial" charset="0"/>
              </a:rPr>
              <a:t>atmosférica</a:t>
            </a:r>
          </a:p>
        </p:txBody>
      </p:sp>
      <p:sp>
        <p:nvSpPr>
          <p:cNvPr id="12298" name="28 Rectángulo"/>
          <p:cNvSpPr>
            <a:spLocks noChangeArrowheads="1"/>
          </p:cNvSpPr>
          <p:nvPr/>
        </p:nvSpPr>
        <p:spPr bwMode="auto">
          <a:xfrm>
            <a:off x="779463" y="4314825"/>
            <a:ext cx="487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000">
                <a:latin typeface="Arial" charset="0"/>
                <a:cs typeface="Arial" charset="0"/>
              </a:rPr>
              <a:t>10</a:t>
            </a:r>
            <a:r>
              <a:rPr lang="es-AR" sz="1000" baseline="30000">
                <a:latin typeface="Arial" charset="0"/>
                <a:cs typeface="Arial" charset="0"/>
              </a:rPr>
              <a:t>-3</a:t>
            </a:r>
            <a:r>
              <a:rPr lang="es-AR" sz="1000"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299" name="40 Rectángulo"/>
          <p:cNvSpPr>
            <a:spLocks noChangeArrowheads="1"/>
          </p:cNvSpPr>
          <p:nvPr/>
        </p:nvSpPr>
        <p:spPr bwMode="auto">
          <a:xfrm>
            <a:off x="787400" y="3757613"/>
            <a:ext cx="487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000">
                <a:latin typeface="Arial" charset="0"/>
                <a:cs typeface="Arial" charset="0"/>
              </a:rPr>
              <a:t>10</a:t>
            </a:r>
            <a:r>
              <a:rPr lang="es-AR" sz="1000" baseline="30000">
                <a:latin typeface="Arial" charset="0"/>
                <a:cs typeface="Arial" charset="0"/>
              </a:rPr>
              <a:t>-4</a:t>
            </a:r>
            <a:r>
              <a:rPr lang="es-AR" sz="1000"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300" name="41 CuadroTexto"/>
          <p:cNvSpPr txBox="1">
            <a:spLocks noChangeArrowheads="1"/>
          </p:cNvSpPr>
          <p:nvPr/>
        </p:nvSpPr>
        <p:spPr bwMode="auto">
          <a:xfrm>
            <a:off x="-1020763" y="2305050"/>
            <a:ext cx="72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r>
              <a:rPr lang="es-AR" sz="1000">
                <a:latin typeface="Arial" charset="0"/>
                <a:cs typeface="Arial" charset="0"/>
              </a:rPr>
              <a:t>10</a:t>
            </a:r>
            <a:r>
              <a:rPr lang="es-AR" sz="1000" baseline="30000">
                <a:latin typeface="Arial" charset="0"/>
                <a:cs typeface="Arial" charset="0"/>
              </a:rPr>
              <a:t>-3</a:t>
            </a:r>
            <a:r>
              <a:rPr lang="es-AR" sz="1000">
                <a:latin typeface="Arial" charset="0"/>
                <a:cs typeface="Arial" charset="0"/>
              </a:rPr>
              <a:t> P</a:t>
            </a: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endParaRPr lang="es-AR" sz="1000">
              <a:latin typeface="Arial" charset="0"/>
              <a:cs typeface="Arial" charset="0"/>
            </a:endParaRPr>
          </a:p>
          <a:p>
            <a:pPr eaLnBrk="1" hangingPunct="1"/>
            <a:r>
              <a:rPr lang="es-AR" sz="1000">
                <a:latin typeface="Arial" charset="0"/>
                <a:cs typeface="Arial" charset="0"/>
              </a:rPr>
              <a:t>10</a:t>
            </a:r>
            <a:r>
              <a:rPr lang="es-AR" sz="1000" baseline="30000">
                <a:latin typeface="Arial" charset="0"/>
                <a:cs typeface="Arial" charset="0"/>
              </a:rPr>
              <a:t>-1</a:t>
            </a:r>
            <a:r>
              <a:rPr lang="es-AR" sz="1000">
                <a:latin typeface="Arial" charset="0"/>
                <a:cs typeface="Arial" charset="0"/>
              </a:rPr>
              <a:t>P</a:t>
            </a:r>
          </a:p>
          <a:p>
            <a:pPr eaLnBrk="1" hangingPunct="1"/>
            <a:r>
              <a:rPr lang="es-AR" sz="1000"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301" name="42 Rectángulo"/>
          <p:cNvSpPr>
            <a:spLocks noChangeArrowheads="1"/>
          </p:cNvSpPr>
          <p:nvPr/>
        </p:nvSpPr>
        <p:spPr bwMode="auto">
          <a:xfrm>
            <a:off x="792163" y="3127375"/>
            <a:ext cx="487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000">
                <a:latin typeface="Arial" charset="0"/>
                <a:cs typeface="Arial" charset="0"/>
              </a:rPr>
              <a:t>10</a:t>
            </a:r>
            <a:r>
              <a:rPr lang="es-AR" sz="1000" baseline="30000">
                <a:latin typeface="Arial" charset="0"/>
                <a:cs typeface="Arial" charset="0"/>
              </a:rPr>
              <a:t>-6</a:t>
            </a:r>
            <a:r>
              <a:rPr lang="es-AR" sz="1000"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302" name="44 Rectángulo"/>
          <p:cNvSpPr>
            <a:spLocks noChangeArrowheads="1"/>
          </p:cNvSpPr>
          <p:nvPr/>
        </p:nvSpPr>
        <p:spPr bwMode="auto">
          <a:xfrm>
            <a:off x="787400" y="4873625"/>
            <a:ext cx="487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000">
                <a:latin typeface="Arial" charset="0"/>
                <a:cs typeface="Arial" charset="0"/>
              </a:rPr>
              <a:t>10</a:t>
            </a:r>
            <a:r>
              <a:rPr lang="es-AR" sz="1000" baseline="30000">
                <a:latin typeface="Arial" charset="0"/>
                <a:cs typeface="Arial" charset="0"/>
              </a:rPr>
              <a:t>-1</a:t>
            </a:r>
            <a:r>
              <a:rPr lang="es-AR" sz="1000"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303" name="45 Rectángulo"/>
          <p:cNvSpPr>
            <a:spLocks noChangeArrowheads="1"/>
          </p:cNvSpPr>
          <p:nvPr/>
        </p:nvSpPr>
        <p:spPr bwMode="auto">
          <a:xfrm>
            <a:off x="922338" y="5114925"/>
            <a:ext cx="269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000"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304" name="46 Rectángulo"/>
          <p:cNvSpPr>
            <a:spLocks noChangeArrowheads="1"/>
          </p:cNvSpPr>
          <p:nvPr/>
        </p:nvSpPr>
        <p:spPr bwMode="auto">
          <a:xfrm>
            <a:off x="779463" y="4572000"/>
            <a:ext cx="487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000">
                <a:latin typeface="Arial" charset="0"/>
                <a:cs typeface="Arial" charset="0"/>
              </a:rPr>
              <a:t>10</a:t>
            </a:r>
            <a:r>
              <a:rPr lang="es-AR" sz="1000" baseline="30000">
                <a:latin typeface="Arial" charset="0"/>
                <a:cs typeface="Arial" charset="0"/>
              </a:rPr>
              <a:t>-2</a:t>
            </a:r>
            <a:r>
              <a:rPr lang="es-AR" sz="1000">
                <a:latin typeface="Arial" charset="0"/>
                <a:cs typeface="Arial" charset="0"/>
              </a:rPr>
              <a:t>P</a:t>
            </a:r>
          </a:p>
        </p:txBody>
      </p:sp>
      <p:cxnSp>
        <p:nvCxnSpPr>
          <p:cNvPr id="50" name="49 Conector recto"/>
          <p:cNvCxnSpPr/>
          <p:nvPr/>
        </p:nvCxnSpPr>
        <p:spPr>
          <a:xfrm flipH="1">
            <a:off x="1285875" y="5095875"/>
            <a:ext cx="1023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arriba y abajo"/>
          <p:cNvSpPr/>
          <p:nvPr/>
        </p:nvSpPr>
        <p:spPr>
          <a:xfrm>
            <a:off x="5686425" y="4003675"/>
            <a:ext cx="276225" cy="99218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5962650" y="4376738"/>
            <a:ext cx="108585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100" b="1">
                <a:latin typeface="Arial" charset="0"/>
                <a:cs typeface="Arial" charset="0"/>
              </a:rPr>
              <a:t>Quimiosfer</a:t>
            </a:r>
            <a:r>
              <a:rPr lang="es-AR" sz="1000" b="1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2309813" y="4638675"/>
            <a:ext cx="2595562" cy="23495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309" name="2 CuadroTexto"/>
          <p:cNvSpPr txBox="1">
            <a:spLocks noChangeArrowheads="1"/>
          </p:cNvSpPr>
          <p:nvPr/>
        </p:nvSpPr>
        <p:spPr bwMode="auto">
          <a:xfrm>
            <a:off x="3736975" y="3163888"/>
            <a:ext cx="1235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000" b="1">
                <a:latin typeface="Arial" charset="0"/>
                <a:cs typeface="Arial" charset="0"/>
              </a:rPr>
              <a:t>Rayos X +RUV</a:t>
            </a:r>
          </a:p>
        </p:txBody>
      </p:sp>
    </p:spTree>
    <p:extLst>
      <p:ext uri="{BB962C8B-B14F-4D97-AF65-F5344CB8AC3E}">
        <p14:creationId xmlns:p14="http://schemas.microsoft.com/office/powerpoint/2010/main" xmlns="" val="27920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Evolución en la atmósfera</a:t>
            </a: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0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9091B6E-5D3C-4418-AFCB-13ED8F62E16B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20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31850" y="2316163"/>
            <a:ext cx="7110413" cy="2862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AR" b="1" dirty="0">
                <a:latin typeface="Arial" pitchFamily="34" charset="0"/>
                <a:cs typeface="Arial" pitchFamily="34" charset="0"/>
              </a:rPr>
              <a:t>Deposición seca :</a:t>
            </a:r>
            <a:r>
              <a:rPr lang="es-AR" dirty="0">
                <a:latin typeface="Arial" pitchFamily="34" charset="0"/>
                <a:cs typeface="Arial" pitchFamily="34" charset="0"/>
              </a:rPr>
              <a:t>Puede producirse por sedimentación , es decir, deposición gravitacional por impacto contra posibles obstáculos que encuentran en su movimiento, o por migración hacia una superficie, con la que chocan  y en que finalmente permanecen. Se calcula  la eliminación de un 20% de las partículas presentes en la atmósfera.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A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AR" b="1" dirty="0">
                <a:latin typeface="Arial" pitchFamily="34" charset="0"/>
                <a:cs typeface="Arial" pitchFamily="34" charset="0"/>
              </a:rPr>
              <a:t>Deposición húmeda: </a:t>
            </a:r>
            <a:r>
              <a:rPr lang="es-AR" dirty="0">
                <a:latin typeface="Arial" pitchFamily="34" charset="0"/>
                <a:cs typeface="Arial" pitchFamily="34" charset="0"/>
              </a:rPr>
              <a:t>Las partículas de atmósfera pueden ser arrastradas por acción del agua de lluvia o nieve que las transporta hasta la superficie terrestre. Partículas grandes</a:t>
            </a:r>
          </a:p>
        </p:txBody>
      </p:sp>
    </p:spTree>
    <p:extLst>
      <p:ext uri="{BB962C8B-B14F-4D97-AF65-F5344CB8AC3E}">
        <p14:creationId xmlns:p14="http://schemas.microsoft.com/office/powerpoint/2010/main" xmlns="" val="38644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AR" sz="2800" cap="none" dirty="0" smtClean="0">
                <a:latin typeface="Arial" pitchFamily="34" charset="0"/>
                <a:cs typeface="Arial" pitchFamily="34" charset="0"/>
              </a:rPr>
              <a:t>Factores que influyen en la dilución de contaminantes</a:t>
            </a:r>
            <a:endParaRPr lang="es-AR" sz="28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10BF685-FB71-4059-BB02-CE651B2B958A}" type="slidenum">
              <a:rPr lang="es-ES" smtClean="0">
                <a:solidFill>
                  <a:schemeClr val="tx2"/>
                </a:solidFill>
              </a:rPr>
              <a:pPr eaLnBrk="1" hangingPunct="1"/>
              <a:t>21</a:t>
            </a:fld>
            <a:endParaRPr lang="es-ES" smtClean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6275" y="1787525"/>
            <a:ext cx="5305425" cy="541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AR" sz="1600" b="1" dirty="0">
                <a:latin typeface="Arial" pitchFamily="34" charset="0"/>
                <a:cs typeface="Arial" pitchFamily="34" charset="0"/>
              </a:rPr>
              <a:t>Factores de proceso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Caudal de emisión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Temperatura de productos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Forma física( gases, aerosoles, etc.)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Concentración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Distribución de tamaño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Características aglomeradas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Propiedades químicas de interacciones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Propiedades tóxicas o agresivas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AR" sz="1600" b="1" dirty="0">
                <a:latin typeface="Arial" pitchFamily="34" charset="0"/>
                <a:cs typeface="Arial" pitchFamily="34" charset="0"/>
              </a:rPr>
              <a:t>Factores de fuente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Altura de chimenea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Diámetro y forma de la chimenea a la salida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Velocidad de los gases de chimenea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AR" sz="1600" b="1" dirty="0">
                <a:latin typeface="Arial" pitchFamily="34" charset="0"/>
                <a:cs typeface="Arial" pitchFamily="34" charset="0"/>
              </a:rPr>
              <a:t>Relación con estructuras y ter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reno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Velocidad y dirección del viento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Temperatura y humedad del aire</a:t>
            </a:r>
          </a:p>
          <a:p>
            <a:pPr>
              <a:defRPr/>
            </a:pPr>
            <a:r>
              <a:rPr lang="es-AR" sz="1600" dirty="0">
                <a:latin typeface="Arial" pitchFamily="34" charset="0"/>
                <a:cs typeface="Arial" pitchFamily="34" charset="0"/>
              </a:rPr>
              <a:t>Estabilidad de la atmósfera(turbulencia térmica y mecánica)</a:t>
            </a:r>
          </a:p>
          <a:p>
            <a:pPr>
              <a:defRPr/>
            </a:pPr>
            <a:endParaRPr lang="es-A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A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s-A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Gases ideales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es-AR" sz="2000" smtClean="0">
                <a:latin typeface="Arial" charset="0"/>
                <a:cs typeface="Arial" charset="0"/>
              </a:rPr>
              <a:t>Volumen ocupado por 1mol de gas ideal a 0°C (273,16 K) 1 atm. (760 mmHg; 101,325 kPa):22,414 litros (0,022414 m</a:t>
            </a:r>
            <a:r>
              <a:rPr lang="es-AR" altLang="es-AR" sz="2000" baseline="30000" smtClean="0">
                <a:latin typeface="Arial" charset="0"/>
                <a:cs typeface="Arial" charset="0"/>
              </a:rPr>
              <a:t>3</a:t>
            </a:r>
            <a:r>
              <a:rPr lang="es-AR" altLang="es-AR" sz="2000" smtClean="0">
                <a:latin typeface="Arial" charset="0"/>
                <a:cs typeface="Arial" charset="0"/>
              </a:rPr>
              <a:t> ).</a:t>
            </a:r>
          </a:p>
          <a:p>
            <a:endParaRPr lang="es-AR" altLang="es-AR" sz="2000" smtClean="0">
              <a:latin typeface="Arial" charset="0"/>
              <a:cs typeface="Arial" charset="0"/>
            </a:endParaRPr>
          </a:p>
          <a:p>
            <a:r>
              <a:rPr lang="es-AR" altLang="es-AR" sz="2000" smtClean="0">
                <a:latin typeface="Arial" charset="0"/>
                <a:cs typeface="Arial" charset="0"/>
              </a:rPr>
              <a:t>Volumen ocupado por 1mol de gas ideal a 25°C (273,16 K) 1 atm. (760 mmHg; 101,325 kPa) 24,467litros (0,024467m</a:t>
            </a:r>
            <a:r>
              <a:rPr lang="es-AR" altLang="es-AR" sz="2000" baseline="30000" smtClean="0">
                <a:latin typeface="Arial" charset="0"/>
                <a:cs typeface="Arial" charset="0"/>
              </a:rPr>
              <a:t>3</a:t>
            </a:r>
            <a:r>
              <a:rPr lang="es-AR" altLang="es-AR" sz="2000" smtClean="0">
                <a:latin typeface="Arial" charset="0"/>
                <a:cs typeface="Arial" charset="0"/>
              </a:rPr>
              <a:t> ).</a:t>
            </a:r>
          </a:p>
          <a:p>
            <a:endParaRPr lang="es-AR" altLang="es-AR" sz="2000" smtClean="0">
              <a:latin typeface="Arial" charset="0"/>
              <a:cs typeface="Arial" charset="0"/>
            </a:endParaRPr>
          </a:p>
          <a:p>
            <a:endParaRPr lang="es-AR" altLang="es-AR" sz="2000" smtClean="0">
              <a:latin typeface="Arial" charset="0"/>
              <a:cs typeface="Arial" charset="0"/>
            </a:endParaRPr>
          </a:p>
          <a:p>
            <a:endParaRPr lang="es-AR" altLang="es-AR" sz="2000" smtClean="0">
              <a:latin typeface="Arial" charset="0"/>
              <a:cs typeface="Arial" charset="0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6C3D376-F83C-41C1-ADB3-DEA333A647F0}" type="slidenum">
              <a:rPr lang="es-ES" altLang="es-AR" smtClean="0">
                <a:solidFill>
                  <a:schemeClr val="tx2"/>
                </a:solidFill>
              </a:rPr>
              <a:pPr eaLnBrk="1" hangingPunct="1"/>
              <a:t>22</a:t>
            </a:fld>
            <a:endParaRPr lang="es-ES" altLang="es-AR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dispersos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Sistema disperso: mezcla de dos o más sustancias en la que la fase que contiene al resto se denomina Dispersante  y la/s incluidas en ésta constituyen la/s fase/s Dispersa.</a:t>
            </a:r>
          </a:p>
          <a:p>
            <a:pPr>
              <a:defRPr/>
            </a:pPr>
            <a:endParaRPr lang="es-AR" sz="2000" dirty="0">
              <a:latin typeface="Arial" pitchFamily="34" charset="0"/>
              <a:cs typeface="Arial" pitchFamily="34" charset="0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Dispersante                          </a:t>
            </a:r>
            <a:r>
              <a:rPr lang="es-A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Aire</a:t>
            </a:r>
          </a:p>
          <a:p>
            <a:pPr marL="114300" indent="0">
              <a:buFont typeface="Arial" charset="0"/>
              <a:buNone/>
              <a:defRPr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Fase dispersa 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s-A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Contaminante</a:t>
            </a:r>
          </a:p>
          <a:p>
            <a:pPr marL="114300" indent="0">
              <a:buFont typeface="Arial" charset="0"/>
              <a:buNone/>
              <a:defRPr/>
            </a:pPr>
            <a:endParaRPr lang="es-AR" sz="2000" dirty="0">
              <a:latin typeface="Arial" pitchFamily="34" charset="0"/>
              <a:cs typeface="Arial" pitchFamily="34" charset="0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Para evaluar cuantitativamente al contaminante resulta indispensable indicar la cantidad de sustancia dispersa en una cantidad fija de dispersante                  Concentración</a:t>
            </a: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B0ABD3E-0CA6-4126-82E6-9F18984665C3}" type="slidenum">
              <a:rPr lang="es-ES" altLang="es-AR" smtClean="0">
                <a:solidFill>
                  <a:schemeClr val="tx2"/>
                </a:solidFill>
              </a:rPr>
              <a:pPr eaLnBrk="1" hangingPunct="1"/>
              <a:t>23</a:t>
            </a:fld>
            <a:endParaRPr lang="es-ES" altLang="es-AR" smtClean="0">
              <a:solidFill>
                <a:schemeClr val="tx2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254250" y="4919663"/>
            <a:ext cx="673100" cy="274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Flecha derecha"/>
          <p:cNvSpPr/>
          <p:nvPr/>
        </p:nvSpPr>
        <p:spPr>
          <a:xfrm>
            <a:off x="2574925" y="3200400"/>
            <a:ext cx="671513" cy="2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7 Flecha derecha"/>
          <p:cNvSpPr/>
          <p:nvPr/>
        </p:nvSpPr>
        <p:spPr>
          <a:xfrm>
            <a:off x="2574925" y="3563938"/>
            <a:ext cx="671513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552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17513" y="185738"/>
            <a:ext cx="7772400" cy="658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Concentración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AR" sz="2400" dirty="0" smtClean="0">
              <a:solidFill>
                <a:schemeClr val="tx1"/>
              </a:solidFill>
            </a:endParaRPr>
          </a:p>
        </p:txBody>
      </p:sp>
      <p:sp>
        <p:nvSpPr>
          <p:cNvPr id="3379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F06292A-BE15-4166-9259-2E4AF96556E3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24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1200" y="1065213"/>
            <a:ext cx="7880350" cy="4914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Concentración</a:t>
            </a:r>
          </a:p>
          <a:p>
            <a:pPr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 de expresarla cantidad de contaminante en una cantidad determinada de aire.</a:t>
            </a:r>
          </a:p>
          <a:p>
            <a:pPr>
              <a:defRPr/>
            </a:pPr>
            <a:endParaRPr lang="es-E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V/V   ppm=1cm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/m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defRPr/>
            </a:pPr>
            <a:endParaRPr lang="es-ES" sz="20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P/V  mg/m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ppm.PM/24,45 (25°C y 1 ata)</a:t>
            </a:r>
          </a:p>
          <a:p>
            <a:pPr>
              <a:defRPr/>
            </a:pPr>
            <a:endParaRPr lang="es-E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g/m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( 1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g=10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mg)</a:t>
            </a:r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V/V ppm= (</a:t>
            </a:r>
            <a:r>
              <a:rPr lang="es-E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Conc.g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/m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/PM g/mol)22,4 L/mol. 1000 cm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/L</a:t>
            </a:r>
          </a:p>
          <a:p>
            <a:pPr>
              <a:defRPr/>
            </a:pPr>
            <a:endParaRPr lang="es-E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Clasificación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Soluciones verdaderas: Diámetro del contaminante &lt;0,001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Solución coloidal: Diámetro &gt; de 0,001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 y &lt; 0,1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Suspensiones :Diámetro &gt; 0,1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 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5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39738" y="309563"/>
            <a:ext cx="7956550" cy="6588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Contaminante en Función a su estado de agregación</a:t>
            </a:r>
            <a:endParaRPr lang="es-A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10DCD35-A60C-4383-B6BB-93D57FC94590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25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00125" y="1127125"/>
            <a:ext cx="7302500" cy="5354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1.Soluciones verdaderas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Fase dispersa : moléculas de gases y vapores, originados por calentamiento de líquidos.</a:t>
            </a:r>
          </a:p>
          <a:p>
            <a:pPr>
              <a:defRPr/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Soluciones coloidales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Fase dispersa: sólidos y/o líquidos(aerosoles).</a:t>
            </a:r>
          </a:p>
          <a:p>
            <a:pPr>
              <a:defRPr/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Suspensiones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Fase dispersa 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Sólida: sólidos originados por acción mecánica por Ej. sílice, carbón , talco, harina. Fibras sólido largo tres veces su diámetro.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Líquida : dispersiones mecánicas o producidas por condensación de vapor (nieblas).</a:t>
            </a:r>
          </a:p>
          <a:p>
            <a:pPr>
              <a:defRPr/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Suspensiones mixtas</a:t>
            </a:r>
          </a:p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Fase dispersa: Sólidos, vapores y gases (humo) Producidas por combustión incompleta de la materia orgánica </a:t>
            </a:r>
          </a:p>
          <a:p>
            <a:pPr algn="ctr">
              <a:defRPr/>
            </a:pPr>
            <a:r>
              <a:rPr lang="es-E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Smoke</a:t>
            </a:r>
            <a:r>
              <a:rPr lang="es-E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s-E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Fog</a:t>
            </a:r>
            <a:r>
              <a:rPr lang="es-E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=Smog </a:t>
            </a:r>
          </a:p>
          <a:p>
            <a:pPr algn="ctr">
              <a:defRPr/>
            </a:pPr>
            <a:r>
              <a:rPr lang="es-E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Niebla + Humo= Neblumo </a:t>
            </a:r>
          </a:p>
        </p:txBody>
      </p:sp>
    </p:spTree>
    <p:extLst>
      <p:ext uri="{BB962C8B-B14F-4D97-AF65-F5344CB8AC3E}">
        <p14:creationId xmlns:p14="http://schemas.microsoft.com/office/powerpoint/2010/main" xmlns="" val="34070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Expresión de las medidas de contaminación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AR" sz="2800" dirty="0" smtClean="0"/>
              <a:t>Unidades volumen/ volumen,</a:t>
            </a:r>
          </a:p>
          <a:p>
            <a:endParaRPr lang="es-AR" sz="2800" dirty="0" smtClean="0"/>
          </a:p>
          <a:p>
            <a:pPr>
              <a:buNone/>
            </a:pPr>
            <a:endParaRPr lang="es-AR" sz="2800" dirty="0" smtClean="0"/>
          </a:p>
          <a:p>
            <a:pPr>
              <a:buFont typeface="Wingdings" pitchFamily="2" charset="2"/>
              <a:buChar char="§"/>
            </a:pPr>
            <a:r>
              <a:rPr lang="es-AR" sz="2800" dirty="0" smtClean="0"/>
              <a:t>Unidades de  masa /volumen</a:t>
            </a:r>
            <a:r>
              <a:rPr lang="es-AR" dirty="0" smtClean="0"/>
              <a:t>, </a:t>
            </a: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805113" y="2236779"/>
          <a:ext cx="2767019" cy="720733"/>
        </p:xfrm>
        <a:graphic>
          <a:graphicData uri="http://schemas.openxmlformats.org/presentationml/2006/ole">
            <p:oleObj spid="_x0000_s18434" name="Ecuación" r:id="rId3" imgW="1511280" imgH="39348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3071802" y="3929066"/>
          <a:ext cx="2686196" cy="506414"/>
        </p:xfrm>
        <a:graphic>
          <a:graphicData uri="http://schemas.openxmlformats.org/presentationml/2006/ole">
            <p:oleObj spid="_x0000_s18435" name="Ecuación" r:id="rId4" imgW="154908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A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contenido de CO en una atmósfera es de 20 ppm medidos en condiciones normales. Calcular en mg/Nm</a:t>
            </a:r>
            <a:r>
              <a:rPr lang="es-A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Ejercicio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11212"/>
          </a:xfrm>
        </p:spPr>
        <p:txBody>
          <a:bodyPr/>
          <a:lstStyle/>
          <a:p>
            <a:pPr eaLnBrk="1" hangingPunct="1">
              <a:defRPr/>
            </a:pPr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Ejercicio 2</a:t>
            </a:r>
          </a:p>
        </p:txBody>
      </p:sp>
      <p:sp>
        <p:nvSpPr>
          <p:cNvPr id="3789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40EB4AE-E953-4011-9CFC-E4737A43BC44}" type="slidenum">
              <a:rPr lang="es-ES" altLang="es-AR" smtClean="0">
                <a:solidFill>
                  <a:schemeClr val="tx2"/>
                </a:solidFill>
              </a:rPr>
              <a:pPr eaLnBrk="1" hangingPunct="1"/>
              <a:t>28</a:t>
            </a:fld>
            <a:endParaRPr lang="es-ES" altLang="es-AR" smtClean="0">
              <a:solidFill>
                <a:schemeClr val="tx2"/>
              </a:solidFill>
            </a:endParaRPr>
          </a:p>
        </p:txBody>
      </p:sp>
      <p:sp>
        <p:nvSpPr>
          <p:cNvPr id="37892" name="1 CuadroTexto"/>
          <p:cNvSpPr txBox="1">
            <a:spLocks noChangeArrowheads="1"/>
          </p:cNvSpPr>
          <p:nvPr/>
        </p:nvSpPr>
        <p:spPr bwMode="auto">
          <a:xfrm>
            <a:off x="642910" y="2214554"/>
            <a:ext cx="8286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es-AR" altLang="es-A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La concentración de </a:t>
            </a:r>
            <a:r>
              <a:rPr lang="es-AR" altLang="es-A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 es 30 mg/m</a:t>
            </a:r>
            <a:r>
              <a:rPr lang="es-AR" altLang="es-AR" sz="2400" b="1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s-AR" altLang="es-A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y NO</a:t>
            </a:r>
            <a:r>
              <a:rPr lang="es-AR" altLang="es-AR" sz="24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 </a:t>
            </a:r>
            <a:r>
              <a:rPr lang="es-AR" altLang="es-A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es 400</a:t>
            </a:r>
            <a:r>
              <a:rPr lang="es-AR" altLang="es-AR" sz="24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l-GR" altLang="es-A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s-AR" altLang="es-A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g/m</a:t>
            </a:r>
            <a:r>
              <a:rPr lang="es-AR" altLang="es-AR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3  </a:t>
            </a:r>
            <a:r>
              <a:rPr lang="es-AR" altLang="es-A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en una estación urbana  de monitoreo . Determinar si </a:t>
            </a:r>
            <a:r>
              <a:rPr lang="es-AR" altLang="es-A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las concentraciones en ppm</a:t>
            </a:r>
            <a:endParaRPr lang="es-AR" altLang="es-AR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59763" cy="7207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Ejercicio 3</a:t>
            </a:r>
          </a:p>
        </p:txBody>
      </p:sp>
      <p:sp>
        <p:nvSpPr>
          <p:cNvPr id="3891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F4370CB-C81B-4B3C-86F7-DDC899CAADB8}" type="slidenum">
              <a:rPr lang="es-ES" altLang="es-AR" smtClean="0">
                <a:solidFill>
                  <a:schemeClr val="tx2"/>
                </a:solidFill>
              </a:rPr>
              <a:pPr eaLnBrk="1" hangingPunct="1"/>
              <a:t>29</a:t>
            </a:fld>
            <a:endParaRPr lang="es-ES" altLang="es-AR" smtClean="0">
              <a:solidFill>
                <a:schemeClr val="tx2"/>
              </a:solidFill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809"/>
          <a:stretch>
            <a:fillRect/>
          </a:stretch>
        </p:blipFill>
        <p:spPr bwMode="auto">
          <a:xfrm>
            <a:off x="571472" y="1928802"/>
            <a:ext cx="7548563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77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4AC3C29-FEA6-4BBE-97D7-177C73062767}" type="slidenum">
              <a:rPr lang="es-ES" smtClean="0">
                <a:solidFill>
                  <a:schemeClr val="tx2"/>
                </a:solidFill>
              </a:rPr>
              <a:pPr eaLnBrk="1" hangingPunct="1"/>
              <a:t>3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314450"/>
            <a:ext cx="5953125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2781300" y="161925"/>
            <a:ext cx="3852863" cy="115411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744538" y="157956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400" b="1">
                <a:latin typeface="Arial" charset="0"/>
                <a:cs typeface="Arial" charset="0"/>
              </a:rPr>
              <a:t>1200 °C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915988" y="45735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400" b="1">
                <a:latin typeface="Arial" charset="0"/>
                <a:cs typeface="Arial" charset="0"/>
              </a:rPr>
              <a:t>-56 °C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915988" y="39147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400" b="1">
                <a:latin typeface="Arial" charset="0"/>
                <a:cs typeface="Arial" charset="0"/>
              </a:rPr>
              <a:t>-2 °C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895350" y="298132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400" b="1">
                <a:latin typeface="Arial" charset="0"/>
                <a:cs typeface="Arial" charset="0"/>
              </a:rPr>
              <a:t>-92°C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688138" y="669925"/>
            <a:ext cx="172085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AR" sz="1200" b="1">
                <a:latin typeface="Arial" charset="0"/>
                <a:cs typeface="Arial" charset="0"/>
              </a:rPr>
              <a:t>Especies oxigenadas predominantes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623888" y="1028700"/>
            <a:ext cx="1862137" cy="2778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200" b="1">
                <a:latin typeface="Arial" charset="0"/>
                <a:cs typeface="Arial" charset="0"/>
              </a:rPr>
              <a:t>Temperatura y Altitud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6472238" y="1314450"/>
            <a:ext cx="161925" cy="15557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6059948" y="1300161"/>
            <a:ext cx="353943" cy="3599733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s-AR" sz="1100" b="1" dirty="0">
                <a:latin typeface="Arial" pitchFamily="34" charset="0"/>
                <a:cs typeface="Arial" pitchFamily="34" charset="0"/>
              </a:rPr>
              <a:t>Ultravioleta  </a:t>
            </a:r>
            <a:r>
              <a:rPr lang="el-GR" sz="1100" b="1" dirty="0">
                <a:latin typeface="Calibri"/>
                <a:cs typeface="Arial" pitchFamily="34" charset="0"/>
              </a:rPr>
              <a:t>λ</a:t>
            </a:r>
            <a:r>
              <a:rPr lang="es-AR" sz="1100" b="1" dirty="0">
                <a:latin typeface="Calibri"/>
                <a:cs typeface="Arial" pitchFamily="34" charset="0"/>
              </a:rPr>
              <a:t>&lt;100nm, penetración   hasta 200km</a:t>
            </a:r>
          </a:p>
        </p:txBody>
      </p:sp>
      <p:graphicFrame>
        <p:nvGraphicFramePr>
          <p:cNvPr id="19" name="18 Objeto"/>
          <p:cNvGraphicFramePr>
            <a:graphicFrameLocks noChangeAspect="1"/>
          </p:cNvGraphicFramePr>
          <p:nvPr/>
        </p:nvGraphicFramePr>
        <p:xfrm>
          <a:off x="6553200" y="1812925"/>
          <a:ext cx="2281238" cy="1371600"/>
        </p:xfrm>
        <a:graphic>
          <a:graphicData uri="http://schemas.openxmlformats.org/presentationml/2006/ole">
            <p:oleObj spid="_x0000_s1026" name="Ecuación" r:id="rId4" imgW="2184400" imgH="1295400" progId="Equation.3">
              <p:embed/>
            </p:oleObj>
          </a:graphicData>
        </a:graphic>
      </p:graphicFrame>
      <p:sp>
        <p:nvSpPr>
          <p:cNvPr id="23" name="22 Flecha abajo"/>
          <p:cNvSpPr/>
          <p:nvPr/>
        </p:nvSpPr>
        <p:spPr>
          <a:xfrm>
            <a:off x="5897563" y="1316038"/>
            <a:ext cx="161925" cy="260191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5543620" y="1278731"/>
            <a:ext cx="353943" cy="3714749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s-AR" sz="1100" b="1" dirty="0">
                <a:latin typeface="Arial" pitchFamily="34" charset="0"/>
                <a:cs typeface="Arial" pitchFamily="34" charset="0"/>
              </a:rPr>
              <a:t>Ultravioleta  </a:t>
            </a:r>
            <a:r>
              <a:rPr lang="el-GR" sz="1100" b="1" dirty="0">
                <a:latin typeface="Calibri"/>
                <a:cs typeface="Arial" pitchFamily="34" charset="0"/>
              </a:rPr>
              <a:t>λ</a:t>
            </a:r>
            <a:r>
              <a:rPr lang="es-AR" sz="1100" b="1" dirty="0">
                <a:latin typeface="Calibri"/>
                <a:cs typeface="Arial" pitchFamily="34" charset="0"/>
              </a:rPr>
              <a:t>  200-300nm, penetración   hasta 50km</a:t>
            </a:r>
          </a:p>
        </p:txBody>
      </p:sp>
      <p:sp>
        <p:nvSpPr>
          <p:cNvPr id="26" name="25 Flecha abajo"/>
          <p:cNvSpPr/>
          <p:nvPr/>
        </p:nvSpPr>
        <p:spPr>
          <a:xfrm>
            <a:off x="3657600" y="1316038"/>
            <a:ext cx="238125" cy="364013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7" name="26 Flecha abajo"/>
          <p:cNvSpPr/>
          <p:nvPr/>
        </p:nvSpPr>
        <p:spPr>
          <a:xfrm>
            <a:off x="3065463" y="1300163"/>
            <a:ext cx="238125" cy="38354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8" name="27 CuadroTexto"/>
          <p:cNvSpPr txBox="1"/>
          <p:nvPr/>
        </p:nvSpPr>
        <p:spPr>
          <a:xfrm>
            <a:off x="3304010" y="1305875"/>
            <a:ext cx="353943" cy="3531392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s-AR" sz="1100" b="1" dirty="0">
                <a:latin typeface="Arial" pitchFamily="34" charset="0"/>
                <a:cs typeface="Arial" pitchFamily="34" charset="0"/>
              </a:rPr>
              <a:t>Adsorción de alguna radiación IR en la troposfera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6634163" y="3443288"/>
            <a:ext cx="86677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100" b="1">
                <a:latin typeface="Calibri" pitchFamily="34" charset="0"/>
                <a:cs typeface="Arial" charset="0"/>
              </a:rPr>
              <a:t>[O] &lt;[O</a:t>
            </a:r>
            <a:r>
              <a:rPr lang="es-AR" sz="1100" b="1" baseline="-25000">
                <a:latin typeface="Calibri" pitchFamily="34" charset="0"/>
                <a:cs typeface="Arial" charset="0"/>
              </a:rPr>
              <a:t>2</a:t>
            </a:r>
            <a:r>
              <a:rPr lang="es-AR" sz="1100" b="1">
                <a:latin typeface="Calibri" pitchFamily="34" charset="0"/>
                <a:cs typeface="Arial" charset="0"/>
              </a:rPr>
              <a:t> ]</a:t>
            </a:r>
            <a:endParaRPr lang="es-AR" sz="1100" b="1">
              <a:latin typeface="Arial" charset="0"/>
              <a:cs typeface="Arial" charset="0"/>
            </a:endParaRPr>
          </a:p>
        </p:txBody>
      </p:sp>
      <p:graphicFrame>
        <p:nvGraphicFramePr>
          <p:cNvPr id="20" name="19 Objeto"/>
          <p:cNvGraphicFramePr>
            <a:graphicFrameLocks noChangeAspect="1"/>
          </p:cNvGraphicFramePr>
          <p:nvPr/>
        </p:nvGraphicFramePr>
        <p:xfrm>
          <a:off x="6475413" y="3225800"/>
          <a:ext cx="2146300" cy="1143000"/>
        </p:xfrm>
        <a:graphic>
          <a:graphicData uri="http://schemas.openxmlformats.org/presentationml/2006/ole">
            <p:oleObj spid="_x0000_s1027" name="Ecuación" r:id="rId5" imgW="2146300" imgH="1143000" progId="Equation.3">
              <p:embed/>
            </p:oleObj>
          </a:graphicData>
        </a:graphic>
      </p:graphicFrame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6451600" y="4256088"/>
            <a:ext cx="181610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100" b="1">
                <a:latin typeface="Calibri" pitchFamily="34" charset="0"/>
                <a:cs typeface="Arial" charset="0"/>
              </a:rPr>
              <a:t>[O] &gt;&gt; [O</a:t>
            </a:r>
            <a:r>
              <a:rPr lang="es-AR" sz="1100" b="1" baseline="-25000">
                <a:latin typeface="Calibri" pitchFamily="34" charset="0"/>
                <a:cs typeface="Arial" charset="0"/>
              </a:rPr>
              <a:t>2</a:t>
            </a:r>
            <a:r>
              <a:rPr lang="es-AR" sz="1100" b="1">
                <a:latin typeface="Calibri" pitchFamily="34" charset="0"/>
                <a:cs typeface="Arial" charset="0"/>
              </a:rPr>
              <a:t> ]  Máximo  [O</a:t>
            </a:r>
            <a:r>
              <a:rPr lang="es-AR" sz="1100" b="1" baseline="-25000">
                <a:latin typeface="Calibri" pitchFamily="34" charset="0"/>
                <a:cs typeface="Arial" charset="0"/>
              </a:rPr>
              <a:t>3</a:t>
            </a:r>
            <a:r>
              <a:rPr lang="es-AR" sz="1100" b="1">
                <a:latin typeface="Calibri" pitchFamily="34" charset="0"/>
                <a:cs typeface="Arial" charset="0"/>
              </a:rPr>
              <a:t>] </a:t>
            </a:r>
            <a:endParaRPr lang="es-AR" sz="1100" b="1">
              <a:latin typeface="Arial" charset="0"/>
              <a:cs typeface="Arial" charset="0"/>
            </a:endParaRP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6451600" y="4884738"/>
            <a:ext cx="136525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100" b="1">
                <a:latin typeface="Calibri" pitchFamily="34" charset="0"/>
                <a:cs typeface="Arial" charset="0"/>
              </a:rPr>
              <a:t>[O</a:t>
            </a:r>
            <a:r>
              <a:rPr lang="es-AR" sz="1100" b="1" baseline="-25000">
                <a:latin typeface="Calibri" pitchFamily="34" charset="0"/>
                <a:cs typeface="Arial" charset="0"/>
              </a:rPr>
              <a:t>2</a:t>
            </a:r>
            <a:r>
              <a:rPr lang="es-AR" sz="1100" b="1">
                <a:latin typeface="Calibri" pitchFamily="34" charset="0"/>
                <a:cs typeface="Arial" charset="0"/>
              </a:rPr>
              <a:t>]  99%&gt;&gt; [O ] 1%</a:t>
            </a:r>
            <a:endParaRPr lang="es-AR" sz="1100" b="1">
              <a:latin typeface="Arial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737975" y="1040606"/>
            <a:ext cx="353943" cy="3844132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s-AR" sz="1100" b="1" dirty="0">
                <a:latin typeface="Arial" pitchFamily="34" charset="0"/>
                <a:cs typeface="Arial" pitchFamily="34" charset="0"/>
              </a:rPr>
              <a:t>UV  </a:t>
            </a:r>
            <a:r>
              <a:rPr lang="el-GR" sz="1100" b="1" dirty="0">
                <a:latin typeface="Calibri"/>
                <a:cs typeface="Arial" pitchFamily="34" charset="0"/>
              </a:rPr>
              <a:t>λ</a:t>
            </a:r>
            <a:r>
              <a:rPr lang="es-AR" sz="1100" b="1" dirty="0">
                <a:latin typeface="Arial" pitchFamily="34" charset="0"/>
                <a:cs typeface="Arial" pitchFamily="34" charset="0"/>
              </a:rPr>
              <a:t>&gt;340nm,VIS,IR penetración hasta la troposfera</a:t>
            </a:r>
            <a:r>
              <a:rPr lang="es-AR" sz="1100" b="1" dirty="0">
                <a:latin typeface="Calibri"/>
                <a:cs typeface="Arial" pitchFamily="34" charset="0"/>
              </a:rPr>
              <a:t> </a:t>
            </a:r>
            <a:endParaRPr lang="es-A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6650038" y="1831975"/>
            <a:ext cx="1335087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100" b="1">
                <a:latin typeface="Calibri" pitchFamily="34" charset="0"/>
                <a:cs typeface="Arial" charset="0"/>
              </a:rPr>
              <a:t>[O] 99% &gt;&gt; [O</a:t>
            </a:r>
            <a:r>
              <a:rPr lang="es-AR" sz="1100" b="1" baseline="-25000">
                <a:latin typeface="Calibri" pitchFamily="34" charset="0"/>
                <a:cs typeface="Arial" charset="0"/>
              </a:rPr>
              <a:t>2</a:t>
            </a:r>
            <a:r>
              <a:rPr lang="es-AR" sz="1100" b="1">
                <a:latin typeface="Calibri" pitchFamily="34" charset="0"/>
                <a:cs typeface="Arial" charset="0"/>
              </a:rPr>
              <a:t> ] 1%</a:t>
            </a:r>
            <a:endParaRPr lang="es-AR" sz="1100" b="1">
              <a:latin typeface="Arial" charset="0"/>
              <a:cs typeface="Arial" charset="0"/>
            </a:endParaRPr>
          </a:p>
        </p:txBody>
      </p:sp>
      <p:sp>
        <p:nvSpPr>
          <p:cNvPr id="33" name="32 Rectángulo"/>
          <p:cNvSpPr>
            <a:spLocks noChangeArrowheads="1"/>
          </p:cNvSpPr>
          <p:nvPr/>
        </p:nvSpPr>
        <p:spPr bwMode="auto">
          <a:xfrm>
            <a:off x="6662738" y="2616200"/>
            <a:ext cx="152717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1100" b="1">
                <a:latin typeface="Calibri" pitchFamily="34" charset="0"/>
                <a:cs typeface="Arial" charset="0"/>
              </a:rPr>
              <a:t>[O] 50% &gt;&gt; [O</a:t>
            </a:r>
            <a:r>
              <a:rPr lang="es-AR" sz="1100" b="1" baseline="-25000">
                <a:latin typeface="Calibri" pitchFamily="34" charset="0"/>
                <a:cs typeface="Arial" charset="0"/>
              </a:rPr>
              <a:t>2</a:t>
            </a:r>
            <a:r>
              <a:rPr lang="es-AR" sz="1100" b="1">
                <a:latin typeface="Calibri" pitchFamily="34" charset="0"/>
                <a:cs typeface="Arial" charset="0"/>
              </a:rPr>
              <a:t> ] 50% </a:t>
            </a:r>
          </a:p>
          <a:p>
            <a:r>
              <a:rPr lang="es-AR" sz="1100" b="1">
                <a:latin typeface="Calibri" pitchFamily="34" charset="0"/>
                <a:cs typeface="Arial" charset="0"/>
              </a:rPr>
              <a:t>a una altura de 120 km</a:t>
            </a:r>
            <a:endParaRPr lang="es-AR" sz="1100" b="1">
              <a:latin typeface="Arial" charset="0"/>
              <a:cs typeface="Arial" charset="0"/>
            </a:endParaRPr>
          </a:p>
        </p:txBody>
      </p:sp>
      <p:sp>
        <p:nvSpPr>
          <p:cNvPr id="13338" name="33 CuadroTexto"/>
          <p:cNvSpPr txBox="1">
            <a:spLocks noChangeArrowheads="1"/>
          </p:cNvSpPr>
          <p:nvPr/>
        </p:nvSpPr>
        <p:spPr bwMode="auto">
          <a:xfrm>
            <a:off x="3481388" y="504825"/>
            <a:ext cx="2414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AR" sz="2000" b="1">
                <a:latin typeface="Arial" charset="0"/>
                <a:cs typeface="Arial" charset="0"/>
              </a:rPr>
              <a:t>Radiación solar</a:t>
            </a:r>
          </a:p>
        </p:txBody>
      </p:sp>
      <p:graphicFrame>
        <p:nvGraphicFramePr>
          <p:cNvPr id="35" name="34 Objeto"/>
          <p:cNvGraphicFramePr>
            <a:graphicFrameLocks noChangeAspect="1"/>
          </p:cNvGraphicFramePr>
          <p:nvPr/>
        </p:nvGraphicFramePr>
        <p:xfrm>
          <a:off x="6413500" y="4516438"/>
          <a:ext cx="2667000" cy="995362"/>
        </p:xfrm>
        <a:graphic>
          <a:graphicData uri="http://schemas.openxmlformats.org/presentationml/2006/ole">
            <p:oleObj spid="_x0000_s1028" name="Ecuación" r:id="rId6" imgW="2451100" imgH="914400" progId="Equation.3">
              <p:embed/>
            </p:oleObj>
          </a:graphicData>
        </a:graphic>
      </p:graphicFrame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776663" y="2092325"/>
            <a:ext cx="246062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100" b="1">
                <a:latin typeface="Arial" charset="0"/>
                <a:cs typeface="Arial" charset="0"/>
              </a:rPr>
              <a:t>E ionización 1500-900 kJ/mol</a:t>
            </a: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3895725" y="3556000"/>
            <a:ext cx="246062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100" b="1">
                <a:latin typeface="Arial" charset="0"/>
                <a:cs typeface="Arial" charset="0"/>
              </a:rPr>
              <a:t>E disociación  900-320 kJ/mol</a:t>
            </a:r>
          </a:p>
        </p:txBody>
      </p:sp>
    </p:spTree>
    <p:extLst>
      <p:ext uri="{BB962C8B-B14F-4D97-AF65-F5344CB8AC3E}">
        <p14:creationId xmlns:p14="http://schemas.microsoft.com/office/powerpoint/2010/main" xmlns="" val="37721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 animBg="1"/>
      <p:bldP spid="15" grpId="0" animBg="1"/>
      <p:bldP spid="17" grpId="0" animBg="1"/>
      <p:bldP spid="17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2" grpId="0" animBg="1"/>
      <p:bldP spid="22" grpId="1" animBg="1"/>
      <p:bldP spid="33" grpId="0" animBg="1"/>
      <p:bldP spid="33" grpId="1" animBg="1"/>
      <p:bldP spid="2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59763" cy="7207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Ejercicio 4: Descargas de NO</a:t>
            </a:r>
            <a:r>
              <a:rPr lang="es-EC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93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675A5C9-66C1-4EA9-8E93-6FEE9F601C31}" type="slidenum">
              <a:rPr lang="es-ES" altLang="es-AR" smtClean="0">
                <a:solidFill>
                  <a:schemeClr val="tx2"/>
                </a:solidFill>
              </a:rPr>
              <a:pPr eaLnBrk="1" hangingPunct="1"/>
              <a:t>30</a:t>
            </a:fld>
            <a:endParaRPr lang="es-ES" altLang="es-AR" smtClean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9075" y="1979613"/>
            <a:ext cx="8631238" cy="2520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s-EC" altLang="es-AR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vehículo típico promedio emite 4 g/Km. de oxido nítrico (NO), y recorre aproximadamente 20.000 Km./año</a:t>
            </a:r>
            <a:r>
              <a:rPr lang="es-EC" altLang="es-AR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 eaLnBrk="1" hangingPunct="1"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s-EC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Estime la cantidad de oxido nítrico emitida por cada vehículo anualmente.</a:t>
            </a:r>
          </a:p>
          <a:p>
            <a:pPr marL="457200" indent="-457200" eaLnBrk="1" hangingPunct="1"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s-EC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 que en un país hay 1 millón de vehículos. Calcule el total de emisiones de (NO) generadas por el transporte vehicular en toneladas por año</a:t>
            </a:r>
            <a:r>
              <a:rPr lang="es-EC" alt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Clr>
                <a:schemeClr val="tx1"/>
              </a:buClr>
              <a:buFont typeface="Arial" charset="0"/>
              <a:buNone/>
              <a:defRPr/>
            </a:pPr>
            <a:endParaRPr lang="es-EC" alt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3687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Ejercicio 5:emisión de so</a:t>
            </a:r>
            <a:r>
              <a:rPr lang="es-EC" sz="28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AR" sz="2800" dirty="0"/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Una industria emite SO</a:t>
            </a:r>
            <a:r>
              <a:rPr lang="es-AR" sz="2400" b="1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s-A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durante 24 hs a una concentraciones de 0,1-0,6-0,48-0,57 y 0,11ppm de lunes a viernes, durante el 2 al 6 de mayo de 2015 ¿ En qué día excede la norma de calidad de aire ambiente de 0,365 mg/m</a:t>
            </a:r>
            <a:r>
              <a:rPr lang="es-AR" sz="2400" b="1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s-A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C69E7B8-2C74-473B-B86D-B63AC69EA278}" type="slidenum">
              <a:rPr lang="es-ES" smtClean="0">
                <a:solidFill>
                  <a:schemeClr val="tx2"/>
                </a:solidFill>
              </a:rPr>
              <a:pPr eaLnBrk="1" hangingPunct="1"/>
              <a:t>31</a:t>
            </a:fld>
            <a:endParaRPr lang="es-E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8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A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AR" altLang="es-AR" smtClean="0"/>
          </a:p>
        </p:txBody>
      </p:sp>
      <p:sp>
        <p:nvSpPr>
          <p:cNvPr id="4198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AC0E512-812E-41CF-B8C0-2E3424CF6562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32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8" y="104775"/>
            <a:ext cx="8589962" cy="644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2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Lluvia Ácida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33F035C-01D8-4439-8ED6-5B6D68B1B9E4}" type="slidenum">
              <a:rPr lang="es-ES" smtClean="0">
                <a:solidFill>
                  <a:schemeClr val="tx2"/>
                </a:solidFill>
              </a:rPr>
              <a:pPr eaLnBrk="1" hangingPunct="1"/>
              <a:t>34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51203" name="Picture 2" descr="http://1.bp.blogspot.com/-9XYQmfYVRlM/UBVqBYKqXEI/AAAAAAAAAGs/hYCt5LMnUwE/s1600/formacion_lluvia_ac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288" y="295275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76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1 Título"/>
          <p:cNvSpPr>
            <a:spLocks noGrp="1"/>
          </p:cNvSpPr>
          <p:nvPr>
            <p:ph type="title"/>
          </p:nvPr>
        </p:nvSpPr>
        <p:spPr>
          <a:xfrm>
            <a:off x="527050" y="0"/>
            <a:ext cx="8261350" cy="1039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400" b="1" dirty="0" smtClean="0">
                <a:solidFill>
                  <a:srgbClr val="5172FD"/>
                </a:solidFill>
                <a:latin typeface="Arial" charset="0"/>
                <a:cs typeface="Arial" charset="0"/>
              </a:rPr>
              <a:t>Lluvia ácida y alcalina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1638" y="4845050"/>
            <a:ext cx="8312150" cy="1036638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Fig.1 - Comparar lluvia normal pH 5,5-5.7 por CO</a:t>
            </a:r>
            <a:r>
              <a:rPr lang="es-AR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disuelto 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2- Contenido de Ca en agua</a:t>
            </a:r>
          </a:p>
        </p:txBody>
      </p:sp>
      <p:sp>
        <p:nvSpPr>
          <p:cNvPr id="5222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C806E9F-85D0-4CB6-A4F4-FAD05A78AF66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35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pic>
        <p:nvPicPr>
          <p:cNvPr id="9" name="8 Imagen" descr="C:\Documents and Settings\Administrador\Configuración local\Archivos temporales de Internet\Content.Word\img023.jpg"/>
          <p:cNvPicPr/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l="50598" t="37410" r="8482" b="4797"/>
          <a:stretch/>
        </p:blipFill>
        <p:spPr bwMode="auto">
          <a:xfrm>
            <a:off x="413603" y="892298"/>
            <a:ext cx="4046017" cy="372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9 Imagen" descr="C:\Documents and Settings\Administrador\Configuración local\Archivos temporales de Internet\Content.Word\img024.jpg"/>
          <p:cNvPicPr/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7471" t="47482" r="51100" b="8393"/>
          <a:stretch/>
        </p:blipFill>
        <p:spPr bwMode="auto">
          <a:xfrm>
            <a:off x="4694569" y="816099"/>
            <a:ext cx="4094589" cy="372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612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358775" y="228600"/>
            <a:ext cx="8261350" cy="811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rgbClr val="5172FD"/>
                </a:solidFill>
                <a:latin typeface="Arial" pitchFamily="34" charset="0"/>
                <a:cs typeface="Arial" pitchFamily="34" charset="0"/>
              </a:rPr>
              <a:t>Efecto  </a:t>
            </a:r>
          </a:p>
        </p:txBody>
      </p:sp>
      <p:sp>
        <p:nvSpPr>
          <p:cNvPr id="5325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D4E8340-49BD-4E6E-9577-CF2BD08F8801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36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957263"/>
            <a:ext cx="4086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84785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001963"/>
            <a:ext cx="46196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58775" y="43592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altLang="es-AR" b="1"/>
              <a:t>Muerte de oyameles, Parque</a:t>
            </a:r>
          </a:p>
          <a:p>
            <a:r>
              <a:rPr lang="es-AR" altLang="es-AR" b="1"/>
              <a:t>Nacional Desierto de los</a:t>
            </a:r>
          </a:p>
          <a:p>
            <a:r>
              <a:rPr lang="es-AR" altLang="es-AR" b="1"/>
              <a:t>Leones, Ciudad de México</a:t>
            </a:r>
            <a:endParaRPr lang="es-AR" altLang="es-AR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237038" y="599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altLang="es-AR" b="1"/>
              <a:t>En las Montañas de Jizera</a:t>
            </a:r>
          </a:p>
          <a:p>
            <a:r>
              <a:rPr lang="es-AR" altLang="es-AR" b="1"/>
              <a:t>en la República Checa</a:t>
            </a:r>
            <a:endParaRPr lang="es-AR" altLang="es-AR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33700" y="2170113"/>
            <a:ext cx="453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altLang="es-AR"/>
              <a:t>En el bosque deWaldsterden Montañas Ore. Alemania</a:t>
            </a:r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2063"/>
            <a:ext cx="73152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276350" y="5256213"/>
            <a:ext cx="6953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AR"/>
          </a:p>
          <a:p>
            <a:r>
              <a:rPr lang="pt-BR" b="1" i="1"/>
              <a:t>CaCO</a:t>
            </a:r>
            <a:r>
              <a:rPr lang="pt-BR" b="1" i="1" baseline="-25000"/>
              <a:t>3</a:t>
            </a:r>
            <a:r>
              <a:rPr lang="pt-BR" b="1" i="1"/>
              <a:t>(s) + H</a:t>
            </a:r>
            <a:r>
              <a:rPr lang="pt-BR" b="1" i="1" baseline="30000"/>
              <a:t>+ </a:t>
            </a:r>
            <a:r>
              <a:rPr lang="pt-BR" b="1" i="1"/>
              <a:t>(ac) </a:t>
            </a:r>
            <a:r>
              <a:rPr lang="pt-BR"/>
              <a:t>     </a:t>
            </a:r>
            <a:r>
              <a:rPr lang="pt-BR" b="1" i="1"/>
              <a:t>Ca</a:t>
            </a:r>
            <a:r>
              <a:rPr lang="pt-BR" b="1" i="1" baseline="30000"/>
              <a:t>2+ </a:t>
            </a:r>
            <a:r>
              <a:rPr lang="pt-BR" b="1" i="1"/>
              <a:t>(ac) + HCO</a:t>
            </a:r>
            <a:r>
              <a:rPr lang="pt-BR" b="1" i="1" baseline="-25000"/>
              <a:t>3</a:t>
            </a:r>
            <a:r>
              <a:rPr lang="pt-BR" b="1" i="1" baseline="30000"/>
              <a:t>- </a:t>
            </a:r>
            <a:r>
              <a:rPr lang="pt-BR" b="1" i="1"/>
              <a:t>(ac) </a:t>
            </a:r>
            <a:endParaRPr lang="pt-BR"/>
          </a:p>
          <a:p>
            <a:r>
              <a:rPr lang="pt-BR" b="1" i="1"/>
              <a:t>HCO</a:t>
            </a:r>
            <a:r>
              <a:rPr lang="pt-BR" b="1" i="1" baseline="-25000"/>
              <a:t>3</a:t>
            </a:r>
            <a:r>
              <a:rPr lang="pt-BR" b="1" i="1" baseline="30000"/>
              <a:t>- </a:t>
            </a:r>
            <a:r>
              <a:rPr lang="pt-BR" b="1" i="1"/>
              <a:t>(ac) + H</a:t>
            </a:r>
            <a:r>
              <a:rPr lang="pt-BR" b="1" i="1" baseline="30000"/>
              <a:t>+ </a:t>
            </a:r>
            <a:r>
              <a:rPr lang="pt-BR" b="1" i="1"/>
              <a:t>(ac) </a:t>
            </a:r>
            <a:r>
              <a:rPr lang="pt-BR"/>
              <a:t>      </a:t>
            </a:r>
            <a:r>
              <a:rPr lang="pt-BR" b="1" i="1"/>
              <a:t>H</a:t>
            </a:r>
            <a:r>
              <a:rPr lang="pt-BR" b="1" i="1" baseline="-25000"/>
              <a:t>2</a:t>
            </a:r>
            <a:r>
              <a:rPr lang="pt-BR" b="1" i="1"/>
              <a:t>CO</a:t>
            </a:r>
            <a:r>
              <a:rPr lang="pt-BR" b="1" i="1" baseline="-25000"/>
              <a:t>3</a:t>
            </a:r>
            <a:r>
              <a:rPr lang="pt-BR" b="1" i="1"/>
              <a:t>(ac)       CO</a:t>
            </a:r>
            <a:r>
              <a:rPr lang="pt-BR" b="1" i="1" baseline="-25000"/>
              <a:t>2</a:t>
            </a:r>
            <a:r>
              <a:rPr lang="pt-BR" b="1" i="1"/>
              <a:t>(g) + H</a:t>
            </a:r>
            <a:r>
              <a:rPr lang="pt-BR" b="1" i="1" baseline="-25000"/>
              <a:t>2</a:t>
            </a:r>
            <a:r>
              <a:rPr lang="pt-BR" b="1" i="1"/>
              <a:t>O(ac</a:t>
            </a:r>
            <a:r>
              <a:rPr lang="pt-BR"/>
              <a:t>) 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560763" y="5657850"/>
            <a:ext cx="244475" cy="112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5" name="14 Flecha derecha"/>
          <p:cNvSpPr/>
          <p:nvPr/>
        </p:nvSpPr>
        <p:spPr>
          <a:xfrm>
            <a:off x="3709988" y="5994400"/>
            <a:ext cx="244475" cy="112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6" name="15 Flecha derecha"/>
          <p:cNvSpPr/>
          <p:nvPr/>
        </p:nvSpPr>
        <p:spPr>
          <a:xfrm>
            <a:off x="5491163" y="5938838"/>
            <a:ext cx="244475" cy="111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8531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2" grpId="0"/>
      <p:bldP spid="5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Disminución de la capa de ozono</a:t>
            </a:r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Disminución de la capa de ozono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ChangeAspect="1"/>
          </p:cNvGraphicFramePr>
          <p:nvPr>
            <p:ph idx="1"/>
          </p:nvPr>
        </p:nvGraphicFramePr>
        <p:xfrm>
          <a:off x="1392741" y="1500188"/>
          <a:ext cx="5765671" cy="3286134"/>
        </p:xfrm>
        <a:graphic>
          <a:graphicData uri="http://schemas.openxmlformats.org/presentationml/2006/ole">
            <p:oleObj spid="_x0000_s20481" name="Ecuación" r:id="rId3" imgW="4165560" imgH="2374560" progId="Equation.3">
              <p:embed/>
            </p:oleObj>
          </a:graphicData>
        </a:graphic>
      </p:graphicFrame>
      <p:sp>
        <p:nvSpPr>
          <p:cNvPr id="6" name="5 Flecha izquierda"/>
          <p:cNvSpPr/>
          <p:nvPr/>
        </p:nvSpPr>
        <p:spPr>
          <a:xfrm>
            <a:off x="5929322" y="1857364"/>
            <a:ext cx="121444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>
            <a:off x="6072198" y="3571876"/>
            <a:ext cx="121444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286644" y="1571612"/>
            <a:ext cx="150019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Acción de los óxidos de nitrógeno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58082" y="3357562"/>
            <a:ext cx="150019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Acción de los freones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Disminución de la capa de ozono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500694" y="307181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Representación de la unidad DOBSON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429388" y="1428736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Se forma una capa de 3mm de espesor, lo que corresponde a 300 DU</a:t>
            </a:r>
          </a:p>
          <a:p>
            <a:endParaRPr lang="es-A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1 DU = 0,01mm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0" y="1500174"/>
            <a:ext cx="364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Todo el ozono de cierta área  10X5 °  sobre  la península del  Salvador  (Canadá) se comprime a 0°C y 1 ata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2214546" y="2214554"/>
            <a:ext cx="4071966" cy="4143404"/>
            <a:chOff x="1428728" y="1500174"/>
            <a:chExt cx="4071966" cy="4143404"/>
          </a:xfrm>
        </p:grpSpPr>
        <p:pic>
          <p:nvPicPr>
            <p:cNvPr id="19458" name="Picture 2" descr="http://images.all-free-download.com/images/graphiclarge/global_earth_world_map_494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28" y="2571744"/>
              <a:ext cx="3071834" cy="3071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9" name="8 Conector recto"/>
            <p:cNvCxnSpPr/>
            <p:nvPr/>
          </p:nvCxnSpPr>
          <p:spPr>
            <a:xfrm rot="16200000" flipH="1">
              <a:off x="1107257" y="2678901"/>
              <a:ext cx="1714512" cy="642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rot="16200000" flipH="1">
              <a:off x="1428728" y="3000372"/>
              <a:ext cx="1500198" cy="214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Flecha a la derecha con muesca"/>
            <p:cNvSpPr/>
            <p:nvPr/>
          </p:nvSpPr>
          <p:spPr>
            <a:xfrm>
              <a:off x="2643174" y="1857364"/>
              <a:ext cx="1143008" cy="428628"/>
            </a:xfrm>
            <a:prstGeom prst="notched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CuadroTexto"/>
            <p:cNvSpPr txBox="1"/>
            <p:nvPr/>
          </p:nvSpPr>
          <p:spPr>
            <a:xfrm rot="181481">
              <a:off x="4000496" y="1785926"/>
              <a:ext cx="1500198" cy="369332"/>
            </a:xfrm>
            <a:prstGeom prst="rect">
              <a:avLst/>
            </a:prstGeom>
            <a:solidFill>
              <a:schemeClr val="accent1"/>
            </a:solidFill>
            <a:ln w="34925">
              <a:solidFill>
                <a:srgbClr val="FFFFFF"/>
              </a:solidFill>
            </a:ln>
            <a:effectLst>
              <a:outerShdw blurRad="317500" dir="2700000" sx="86000" sy="86000" algn="ctr">
                <a:srgbClr val="000000"/>
              </a:outerShdw>
            </a:effectLst>
            <a:scene3d>
              <a:camera prst="perspectiveFront" fov="4800000">
                <a:rot lat="19086000" lon="19067999" rev="3108000"/>
              </a:camera>
              <a:lightRig rig="morning" dir="t"/>
            </a:scene3d>
            <a:sp3d extrusionH="95250" contourW="12700" prstMaterial="flat">
              <a:bevelT w="266700" h="0" prst="softRound"/>
              <a:bevelB w="558800" prst="softRound"/>
              <a:extrusionClr>
                <a:schemeClr val="accent1">
                  <a:lumMod val="75000"/>
                </a:schemeClr>
              </a:extrusionClr>
              <a:contourClr>
                <a:srgbClr val="000000"/>
              </a:contourClr>
            </a:sp3d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928926" y="150017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s-AR" b="1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s-ES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38 Triángulo isósceles"/>
            <p:cNvSpPr/>
            <p:nvPr/>
          </p:nvSpPr>
          <p:spPr>
            <a:xfrm rot="10508908">
              <a:off x="2140883" y="2158341"/>
              <a:ext cx="434934" cy="1767467"/>
            </a:xfrm>
            <a:prstGeom prst="triangle">
              <a:avLst>
                <a:gd name="adj" fmla="val 8175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Triángulo isósceles"/>
            <p:cNvSpPr/>
            <p:nvPr/>
          </p:nvSpPr>
          <p:spPr>
            <a:xfrm rot="10216715">
              <a:off x="1724136" y="2092191"/>
              <a:ext cx="446290" cy="1844587"/>
            </a:xfrm>
            <a:prstGeom prst="triangle">
              <a:avLst>
                <a:gd name="adj" fmla="val 8112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14480" y="1785926"/>
              <a:ext cx="642942" cy="7143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50800" dir="9480000" sx="68000" sy="68000" algn="ctr" rotWithShape="0">
                <a:schemeClr val="tx1"/>
              </a:outerShdw>
            </a:effectLst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6D03C61-8EDE-44FD-9B9F-12E14D7314CC}" type="slidenum">
              <a:rPr lang="es-ES" smtClean="0">
                <a:solidFill>
                  <a:schemeClr val="tx2"/>
                </a:solidFill>
              </a:rPr>
              <a:pPr eaLnBrk="1" hangingPunct="1"/>
              <a:t>4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14339" name="Picture 2" descr="http://www.artinaid.com/wp-content/uploads/2013/02/Espectro-Electromagn%C3%A9t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3" y="935038"/>
            <a:ext cx="7924800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63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Cambio climático</a:t>
            </a:r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Cambio climático</a:t>
            </a:r>
            <a:endParaRPr lang="es-ES" dirty="0"/>
          </a:p>
        </p:txBody>
      </p:sp>
      <p:pic>
        <p:nvPicPr>
          <p:cNvPr id="59394" name="Picture 2" descr="http://image.slidesharecdn.com/jonathancanogrupo-161-130830005529-phpapp01/95/cambio-climatico-efectos-prevenciones-y-estadisticas-2-638.jpg?cb=1377842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836160" cy="513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AR" sz="2400" b="1" dirty="0" smtClean="0">
                <a:latin typeface="Arial" pitchFamily="34" charset="0"/>
                <a:cs typeface="Arial" pitchFamily="34" charset="0"/>
              </a:rPr>
              <a:t>Impactos previsibles por el cambio climático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es-AR" dirty="0" smtClean="0"/>
              <a:t>Control de la contaminación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43174" y="2928934"/>
            <a:ext cx="335758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tx1"/>
                </a:solidFill>
              </a:rPr>
              <a:t>Energía                   Transporte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Hogares  Agricultura  Industria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Flecha arriba"/>
          <p:cNvSpPr/>
          <p:nvPr/>
        </p:nvSpPr>
        <p:spPr>
          <a:xfrm>
            <a:off x="4714876" y="2500306"/>
            <a:ext cx="285752" cy="42862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oblada hacia arriba"/>
          <p:cNvSpPr/>
          <p:nvPr/>
        </p:nvSpPr>
        <p:spPr>
          <a:xfrm rot="10800000" flipV="1">
            <a:off x="2000232" y="2714620"/>
            <a:ext cx="642942" cy="71438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2571736" y="3786190"/>
            <a:ext cx="285752" cy="9286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5715008" y="3786190"/>
            <a:ext cx="285752" cy="9286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28728" y="4786322"/>
            <a:ext cx="250033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 originado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Acidificación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s-AR" sz="12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SO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29124" y="4786322"/>
            <a:ext cx="285752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 originado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Presencia en la </a:t>
            </a:r>
            <a:r>
              <a:rPr lang="es-A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tropoesfera</a:t>
            </a:r>
            <a:endParaRPr lang="es-A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4 ,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 , CO, COV, SO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s-A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Dioximas</a:t>
            </a:r>
            <a:endParaRPr lang="es-A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357554" y="1643050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 originado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Cambio climático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N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572132" y="1785926"/>
            <a:ext cx="250033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 originado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Disminución de la calidad de aire urbano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CO, </a:t>
            </a:r>
            <a:r>
              <a:rPr lang="es-A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s-AR" sz="12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SO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MP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42976" y="1785926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 originado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Eutrofización</a:t>
            </a:r>
            <a:r>
              <a:rPr lang="es-A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s-AR" sz="1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A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s-AR" sz="12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s-A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57422" y="26431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Reducir las emisiones permite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786050" y="385762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Multiplicar los beneficios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71472" y="5857892"/>
            <a:ext cx="29289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Arial" pitchFamily="34" charset="0"/>
                <a:cs typeface="Arial" pitchFamily="34" charset="0"/>
              </a:rPr>
              <a:t>Beneficios derivado de la reducción</a:t>
            </a:r>
          </a:p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Menos daños a bosques, suelos, vida acuática y construcciones 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Flecha arriba"/>
          <p:cNvSpPr/>
          <p:nvPr/>
        </p:nvSpPr>
        <p:spPr>
          <a:xfrm>
            <a:off x="1857356" y="5572140"/>
            <a:ext cx="214314" cy="28575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4429124" y="5857892"/>
            <a:ext cx="30718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Arial" pitchFamily="34" charset="0"/>
                <a:cs typeface="Arial" pitchFamily="34" charset="0"/>
              </a:rPr>
              <a:t>Beneficios derivado de la reducción</a:t>
            </a:r>
          </a:p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Menos enfermedades y pérdidas agrícolas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Flecha arriba"/>
          <p:cNvSpPr/>
          <p:nvPr/>
        </p:nvSpPr>
        <p:spPr>
          <a:xfrm>
            <a:off x="5786446" y="5572140"/>
            <a:ext cx="214314" cy="28575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3071802" y="642918"/>
            <a:ext cx="264320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Arial" pitchFamily="34" charset="0"/>
                <a:cs typeface="Arial" pitchFamily="34" charset="0"/>
              </a:rPr>
              <a:t>Beneficios derivado de la reducción</a:t>
            </a:r>
          </a:p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Menos  sequias, inundaciones, tormentas, cambios en agricultura 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71472" y="642918"/>
            <a:ext cx="207167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Arial" pitchFamily="34" charset="0"/>
                <a:cs typeface="Arial" pitchFamily="34" charset="0"/>
              </a:rPr>
              <a:t>Beneficios derivado de la reducción</a:t>
            </a:r>
          </a:p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Menos  pérdidas de peces </a:t>
            </a:r>
          </a:p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biodiversidad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143636" y="857232"/>
            <a:ext cx="20717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Arial" pitchFamily="34" charset="0"/>
                <a:cs typeface="Arial" pitchFamily="34" charset="0"/>
              </a:rPr>
              <a:t>Beneficios derivado de la reducción</a:t>
            </a:r>
          </a:p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Menos enfermedades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Flecha abajo"/>
          <p:cNvSpPr/>
          <p:nvPr/>
        </p:nvSpPr>
        <p:spPr>
          <a:xfrm>
            <a:off x="7000892" y="1500174"/>
            <a:ext cx="214314" cy="2857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Flecha abajo"/>
          <p:cNvSpPr/>
          <p:nvPr/>
        </p:nvSpPr>
        <p:spPr>
          <a:xfrm>
            <a:off x="4214810" y="1428736"/>
            <a:ext cx="214314" cy="2857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lecha abajo"/>
          <p:cNvSpPr/>
          <p:nvPr/>
        </p:nvSpPr>
        <p:spPr>
          <a:xfrm>
            <a:off x="1785918" y="1500174"/>
            <a:ext cx="214314" cy="2857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lecha doblada hacia arriba"/>
          <p:cNvSpPr/>
          <p:nvPr/>
        </p:nvSpPr>
        <p:spPr>
          <a:xfrm>
            <a:off x="6000760" y="2786058"/>
            <a:ext cx="642942" cy="71438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FCCF804-BCB2-4B16-A819-99E21F324273}" type="slidenum">
              <a:rPr lang="es-ES" smtClean="0">
                <a:solidFill>
                  <a:schemeClr val="tx2"/>
                </a:solidFill>
              </a:rPr>
              <a:pPr eaLnBrk="1" hangingPunct="1"/>
              <a:t>5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15363" name="Picture 10" descr="http://3.bp.blogspot.com/-pRrFUAeVSys/UFbMKL3ES0I/AAAAAAAAABE/-pH7BusfJEg/s400/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925" y="762000"/>
            <a:ext cx="6754813" cy="554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26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Efecto invernadero</a:t>
            </a:r>
            <a:endParaRPr lang="es-AR" dirty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DF0A483-1E99-4FFD-84FA-A03BC188F3AF}" type="slidenum">
              <a:rPr lang="es-ES" altLang="es-AR" smtClean="0">
                <a:solidFill>
                  <a:schemeClr val="tx2"/>
                </a:solidFill>
              </a:rPr>
              <a:pPr eaLnBrk="1" hangingPunct="1"/>
              <a:t>6</a:t>
            </a:fld>
            <a:endParaRPr lang="es-ES" altLang="es-AR" smtClean="0">
              <a:solidFill>
                <a:schemeClr val="tx2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37" t="21477" r="10522" b="57047"/>
          <a:stretch>
            <a:fillRect/>
          </a:stretch>
        </p:blipFill>
        <p:spPr bwMode="auto">
          <a:xfrm>
            <a:off x="1397000" y="1814513"/>
            <a:ext cx="6243638" cy="299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4981575" y="4181475"/>
            <a:ext cx="222885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69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Efecto invernadero</a:t>
            </a:r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/>
          </a:blip>
          <a:srcRect l="12916" t="9760" r="44112" b="54722"/>
          <a:stretch/>
        </p:blipFill>
        <p:spPr>
          <a:xfrm rot="60000">
            <a:off x="1145754" y="1971871"/>
            <a:ext cx="6566053" cy="384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7412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DC0D1AA-485A-4408-B1BF-6016EBBB02A1}" type="slidenum">
              <a:rPr lang="es-ES" altLang="es-AR" smtClean="0">
                <a:solidFill>
                  <a:schemeClr val="bg1"/>
                </a:solidFill>
              </a:rPr>
              <a:pPr eaLnBrk="1" hangingPunct="1"/>
              <a:t>7</a:t>
            </a:fld>
            <a:endParaRPr lang="es-ES" altLang="es-AR" smtClean="0">
              <a:solidFill>
                <a:schemeClr val="bg1"/>
              </a:solidFill>
            </a:endParaRPr>
          </a:p>
        </p:txBody>
      </p:sp>
      <p:sp>
        <p:nvSpPr>
          <p:cNvPr id="2" name="1 Flecha arriba"/>
          <p:cNvSpPr/>
          <p:nvPr/>
        </p:nvSpPr>
        <p:spPr>
          <a:xfrm rot="10800000">
            <a:off x="2921000" y="2765425"/>
            <a:ext cx="395288" cy="669925"/>
          </a:xfrm>
          <a:prstGeom prst="upArrow">
            <a:avLst>
              <a:gd name="adj1" fmla="val 4228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8 Flecha arriba"/>
          <p:cNvSpPr/>
          <p:nvPr/>
        </p:nvSpPr>
        <p:spPr>
          <a:xfrm>
            <a:off x="5840413" y="2722563"/>
            <a:ext cx="287337" cy="6699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11 Flecha arriba"/>
          <p:cNvSpPr/>
          <p:nvPr/>
        </p:nvSpPr>
        <p:spPr>
          <a:xfrm>
            <a:off x="6202363" y="2705100"/>
            <a:ext cx="288925" cy="6699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5302250" y="4076700"/>
            <a:ext cx="208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3 CuadroTexto"/>
          <p:cNvSpPr txBox="1">
            <a:spLocks noChangeArrowheads="1"/>
          </p:cNvSpPr>
          <p:nvPr/>
        </p:nvSpPr>
        <p:spPr bwMode="auto">
          <a:xfrm>
            <a:off x="5162550" y="2870200"/>
            <a:ext cx="735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AR" sz="1000" b="1">
                <a:solidFill>
                  <a:srgbClr val="002060"/>
                </a:solidFill>
                <a:latin typeface="Arial" charset="0"/>
                <a:cs typeface="Arial" charset="0"/>
              </a:rPr>
              <a:t>N</a:t>
            </a:r>
            <a:r>
              <a:rPr lang="es-AR" sz="1000" b="1" baseline="-2500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es-AR" sz="1000" b="1">
                <a:solidFill>
                  <a:srgbClr val="002060"/>
                </a:solidFill>
                <a:latin typeface="Arial" charset="0"/>
                <a:cs typeface="Arial" charset="0"/>
              </a:rPr>
              <a:t>O, CH</a:t>
            </a:r>
            <a:r>
              <a:rPr lang="es-AR" sz="1000" b="1" baseline="-2500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4699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s-AR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AR" baseline="-25000" dirty="0" smtClean="0"/>
              <a:t> </a:t>
            </a:r>
            <a:r>
              <a:rPr lang="es-AR" dirty="0" smtClean="0"/>
              <a:t> </a:t>
            </a:r>
            <a:r>
              <a:rPr lang="es-AR" sz="1800" dirty="0" smtClean="0">
                <a:latin typeface="Arial" pitchFamily="34" charset="0"/>
                <a:cs typeface="Arial" pitchFamily="34" charset="0"/>
              </a:rPr>
              <a:t>vs  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Años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581804" cy="406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E388BF4-57D5-4DD0-945E-E6597A1FA5E1}" type="slidenum">
              <a:rPr lang="es-ES" smtClean="0">
                <a:solidFill>
                  <a:schemeClr val="tx2"/>
                </a:solidFill>
              </a:rPr>
              <a:pPr eaLnBrk="1" hangingPunct="1"/>
              <a:t>9</a:t>
            </a:fld>
            <a:endParaRPr lang="es-ES" smtClean="0">
              <a:solidFill>
                <a:schemeClr val="tx2"/>
              </a:solidFill>
            </a:endParaRPr>
          </a:p>
        </p:txBody>
      </p:sp>
      <p:pic>
        <p:nvPicPr>
          <p:cNvPr id="18435" name="Picture 2" descr="http://4.bp.blogspot.com/-Ap-YwRXSVSQ/Uo6Jvil7saI/AAAAAAAAATk/ucOx9ofqMfk/s1600/RADIACIOn_so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13" y="1447800"/>
            <a:ext cx="7945437" cy="452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r>
              <a:rPr lang="es-AR" sz="2800" smtClean="0">
                <a:latin typeface="Arial" pitchFamily="34" charset="0"/>
                <a:cs typeface="Arial" pitchFamily="34" charset="0"/>
              </a:rPr>
              <a:t>Esquema de cantidades relativas de radiación incidente sobre la tierra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33925" y="2133600"/>
            <a:ext cx="1104900" cy="401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1000" b="1" dirty="0">
                <a:latin typeface="Arial" pitchFamily="34" charset="0"/>
                <a:cs typeface="Arial" pitchFamily="34" charset="0"/>
              </a:rPr>
              <a:t>Emitida por la atmósfera (54)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724650" y="4000500"/>
            <a:ext cx="1095375" cy="554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AR" sz="1000" b="1">
                <a:latin typeface="Arial" charset="0"/>
                <a:cs typeface="Arial" charset="0"/>
              </a:rPr>
              <a:t>Efecto invernadero (88)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57525" y="4251325"/>
            <a:ext cx="95250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1000" b="1" dirty="0">
                <a:latin typeface="Arial" pitchFamily="34" charset="0"/>
                <a:cs typeface="Arial" pitchFamily="34" charset="0"/>
              </a:rPr>
              <a:t>Convección</a:t>
            </a:r>
          </a:p>
          <a:p>
            <a:pPr>
              <a:defRPr/>
            </a:pPr>
            <a:r>
              <a:rPr lang="es-AR" sz="1000" b="1" dirty="0">
                <a:latin typeface="Arial" pitchFamily="34" charset="0"/>
                <a:cs typeface="Arial" pitchFamily="34" charset="0"/>
              </a:rPr>
              <a:t>térmica  (5) </a:t>
            </a:r>
          </a:p>
        </p:txBody>
      </p:sp>
    </p:spTree>
    <p:extLst>
      <p:ext uri="{BB962C8B-B14F-4D97-AF65-F5344CB8AC3E}">
        <p14:creationId xmlns:p14="http://schemas.microsoft.com/office/powerpoint/2010/main" xmlns="" val="35534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293</TotalTime>
  <Words>1361</Words>
  <Application>Microsoft Office PowerPoint</Application>
  <PresentationFormat>Presentación en pantalla (4:3)</PresentationFormat>
  <Paragraphs>278</Paragraphs>
  <Slides>43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Viajes</vt:lpstr>
      <vt:lpstr>Ecuación</vt:lpstr>
      <vt:lpstr>Diapositiva 1</vt:lpstr>
      <vt:lpstr>La atmósfera</vt:lpstr>
      <vt:lpstr>Diapositiva 3</vt:lpstr>
      <vt:lpstr>Diapositiva 4</vt:lpstr>
      <vt:lpstr>Diapositiva 5</vt:lpstr>
      <vt:lpstr>Efecto invernadero</vt:lpstr>
      <vt:lpstr>Efecto invernadero</vt:lpstr>
      <vt:lpstr>CO2  vs   Años</vt:lpstr>
      <vt:lpstr>Diapositiva 9</vt:lpstr>
      <vt:lpstr>La atmósfera</vt:lpstr>
      <vt:lpstr>Diapositiva 11</vt:lpstr>
      <vt:lpstr>Fuentes de contaminación</vt:lpstr>
      <vt:lpstr>Diapositiva 13</vt:lpstr>
      <vt:lpstr>Diapositiva 14</vt:lpstr>
      <vt:lpstr>Material particulado</vt:lpstr>
      <vt:lpstr>Material particulado  Comparación diámetros</vt:lpstr>
      <vt:lpstr>Contaminación</vt:lpstr>
      <vt:lpstr>Contaminantes primarios- secundarios</vt:lpstr>
      <vt:lpstr>Contaminación</vt:lpstr>
      <vt:lpstr>Evolución en la atmósfera</vt:lpstr>
      <vt:lpstr>Factores que influyen en la dilución de contaminantes</vt:lpstr>
      <vt:lpstr>Gases ideales</vt:lpstr>
      <vt:lpstr>Sistemas dispersos</vt:lpstr>
      <vt:lpstr> Concentración </vt:lpstr>
      <vt:lpstr>Contaminante en Función a su estado de agregación</vt:lpstr>
      <vt:lpstr>Expresión de las medidas de contaminación</vt:lpstr>
      <vt:lpstr>Ejercicio 1</vt:lpstr>
      <vt:lpstr>Ejercicio 2</vt:lpstr>
      <vt:lpstr>Ejercicio 3</vt:lpstr>
      <vt:lpstr>Ejercicio 4: Descargas de NO </vt:lpstr>
      <vt:lpstr>Ejercicio 5:emisión de so2</vt:lpstr>
      <vt:lpstr>Diapositiva 32</vt:lpstr>
      <vt:lpstr>Lluvia Ácida</vt:lpstr>
      <vt:lpstr>Diapositiva 34</vt:lpstr>
      <vt:lpstr>Lluvia ácida y alcalina</vt:lpstr>
      <vt:lpstr>Efecto  </vt:lpstr>
      <vt:lpstr>Disminución de la capa de ozono</vt:lpstr>
      <vt:lpstr>Disminución de la capa de ozono</vt:lpstr>
      <vt:lpstr>Disminución de la capa de ozono</vt:lpstr>
      <vt:lpstr>Cambio climático</vt:lpstr>
      <vt:lpstr>Cambio climático</vt:lpstr>
      <vt:lpstr>Impactos previsibles por el cambio climático</vt:lpstr>
      <vt:lpstr>Control de la contaminación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JMontesano</dc:creator>
  <cp:lastModifiedBy>Montesano</cp:lastModifiedBy>
  <cp:revision>8</cp:revision>
  <dcterms:created xsi:type="dcterms:W3CDTF">2015-04-18T17:16:40Z</dcterms:created>
  <dcterms:modified xsi:type="dcterms:W3CDTF">2015-04-21T16:34:31Z</dcterms:modified>
</cp:coreProperties>
</file>